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sldIdLst>
    <p:sldId id="307" r:id="rId2"/>
    <p:sldId id="266" r:id="rId3"/>
    <p:sldId id="267" r:id="rId4"/>
    <p:sldId id="272" r:id="rId5"/>
    <p:sldId id="268" r:id="rId6"/>
    <p:sldId id="269" r:id="rId7"/>
    <p:sldId id="270" r:id="rId8"/>
    <p:sldId id="271" r:id="rId9"/>
    <p:sldId id="257" r:id="rId10"/>
    <p:sldId id="258" r:id="rId11"/>
    <p:sldId id="262" r:id="rId12"/>
    <p:sldId id="260" r:id="rId13"/>
    <p:sldId id="263" r:id="rId14"/>
    <p:sldId id="261" r:id="rId15"/>
    <p:sldId id="264" r:id="rId16"/>
    <p:sldId id="273" r:id="rId17"/>
    <p:sldId id="305" r:id="rId18"/>
    <p:sldId id="306" r:id="rId19"/>
    <p:sldId id="274" r:id="rId20"/>
    <p:sldId id="275" r:id="rId21"/>
    <p:sldId id="276" r:id="rId22"/>
    <p:sldId id="277" r:id="rId23"/>
    <p:sldId id="278" r:id="rId24"/>
    <p:sldId id="279" r:id="rId25"/>
    <p:sldId id="280" r:id="rId26"/>
    <p:sldId id="281" r:id="rId27"/>
    <p:sldId id="282" r:id="rId28"/>
    <p:sldId id="309" r:id="rId29"/>
    <p:sldId id="283" r:id="rId30"/>
    <p:sldId id="284" r:id="rId31"/>
    <p:sldId id="285" r:id="rId32"/>
    <p:sldId id="304" r:id="rId33"/>
    <p:sldId id="291" r:id="rId34"/>
    <p:sldId id="287" r:id="rId35"/>
    <p:sldId id="288" r:id="rId36"/>
    <p:sldId id="289" r:id="rId37"/>
    <p:sldId id="292" r:id="rId38"/>
    <p:sldId id="293" r:id="rId39"/>
    <p:sldId id="294" r:id="rId40"/>
    <p:sldId id="295" r:id="rId41"/>
    <p:sldId id="296" r:id="rId42"/>
    <p:sldId id="297" r:id="rId43"/>
    <p:sldId id="298" r:id="rId44"/>
    <p:sldId id="299" r:id="rId45"/>
    <p:sldId id="300" r:id="rId46"/>
    <p:sldId id="301"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2" autoAdjust="0"/>
    <p:restoredTop sz="94766"/>
  </p:normalViewPr>
  <p:slideViewPr>
    <p:cSldViewPr snapToGrid="0" snapToObjects="1">
      <p:cViewPr varScale="1">
        <p:scale>
          <a:sx n="179" d="100"/>
          <a:sy n="179" d="100"/>
        </p:scale>
        <p:origin x="84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DAB4C4-BF18-AA41-B7C2-35C9CC427683}" type="datetimeFigureOut">
              <a:rPr lang="en-US" smtClean="0"/>
              <a:t>6/11/18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2AA4D-B843-C74A-9ADA-AE4F8D43B52F}" type="slidenum">
              <a:rPr lang="en-US" smtClean="0"/>
              <a:t>‹#›</a:t>
            </a:fld>
            <a:endParaRPr lang="en-US"/>
          </a:p>
        </p:txBody>
      </p:sp>
    </p:spTree>
    <p:extLst>
      <p:ext uri="{BB962C8B-B14F-4D97-AF65-F5344CB8AC3E}">
        <p14:creationId xmlns:p14="http://schemas.microsoft.com/office/powerpoint/2010/main" val="20251061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DCAF15-11E6-4448-A93A-324FFD408D8C}" type="slidenum">
              <a:rPr lang="en-US"/>
              <a:pPr/>
              <a:t>21</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a:t>Four arrows.</a:t>
            </a:r>
          </a:p>
          <a:p>
            <a:r>
              <a:rPr lang="en-US" dirty="0"/>
              <a:t>Well, this is something quite different if you graduated from Michigan State.</a:t>
            </a:r>
          </a:p>
          <a:p>
            <a:r>
              <a:rPr lang="en-US" dirty="0"/>
              <a:t>Notice how you can see the arrows or see the M but not both at the same time. Our minds sort information in predictable ways. That sorting is often based on interest (what is important). If an interest is strong enough that will keep us from seeing things in other ways.</a:t>
            </a:r>
          </a:p>
        </p:txBody>
      </p:sp>
    </p:spTree>
    <p:extLst>
      <p:ext uri="{BB962C8B-B14F-4D97-AF65-F5344CB8AC3E}">
        <p14:creationId xmlns:p14="http://schemas.microsoft.com/office/powerpoint/2010/main" val="59894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121A6-EB7E-324C-BB8C-6FD073AB6451}" type="slidenum">
              <a:rPr lang="en-US"/>
              <a:pPr/>
              <a:t>23</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How to improve our data gathering</a:t>
            </a:r>
          </a:p>
          <a:p>
            <a:r>
              <a:rPr lang="en-US" dirty="0"/>
              <a:t>	Could use sound</a:t>
            </a:r>
          </a:p>
          <a:p>
            <a:r>
              <a:rPr lang="en-US" dirty="0"/>
              <a:t>	Could use multiple points of view</a:t>
            </a:r>
          </a:p>
          <a:p>
            <a:r>
              <a:rPr lang="en-US" dirty="0"/>
              <a:t>	Could use motion or change over time</a:t>
            </a:r>
          </a:p>
          <a:p>
            <a:r>
              <a:rPr lang="en-US" dirty="0"/>
              <a:t>Or we could be more careful about the quality of the data provided</a:t>
            </a:r>
          </a:p>
        </p:txBody>
      </p:sp>
    </p:spTree>
    <p:extLst>
      <p:ext uri="{BB962C8B-B14F-4D97-AF65-F5344CB8AC3E}">
        <p14:creationId xmlns:p14="http://schemas.microsoft.com/office/powerpoint/2010/main" val="4025215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147E45-B494-404D-85B8-F4CA1C61741B}"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3175148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147E45-B494-404D-85B8-F4CA1C61741B}"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2476988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147E45-B494-404D-85B8-F4CA1C61741B}"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123054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147E45-B494-404D-85B8-F4CA1C61741B}"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240808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147E45-B494-404D-85B8-F4CA1C61741B}" type="datetimeFigureOut">
              <a:rPr lang="en-US" smtClean="0"/>
              <a:t>6/11/18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297474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147E45-B494-404D-85B8-F4CA1C61741B}" type="datetimeFigureOut">
              <a:rPr lang="en-US" smtClean="0"/>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2787085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147E45-B494-404D-85B8-F4CA1C61741B}" type="datetimeFigureOut">
              <a:rPr lang="en-US" smtClean="0"/>
              <a:t>6/11/18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3604346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147E45-B494-404D-85B8-F4CA1C61741B}" type="datetimeFigureOut">
              <a:rPr lang="en-US" smtClean="0"/>
              <a:t>6/11/18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3565363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147E45-B494-404D-85B8-F4CA1C61741B}" type="datetimeFigureOut">
              <a:rPr lang="en-US" smtClean="0"/>
              <a:t>6/11/18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509380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147E45-B494-404D-85B8-F4CA1C61741B}" type="datetimeFigureOut">
              <a:rPr lang="en-US" smtClean="0"/>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1785629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147E45-B494-404D-85B8-F4CA1C61741B}" type="datetimeFigureOut">
              <a:rPr lang="en-US" smtClean="0"/>
              <a:t>6/11/18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87715-3565-5E45-8696-7E434D8186C3}" type="slidenum">
              <a:rPr lang="en-US" smtClean="0"/>
              <a:t>‹#›</a:t>
            </a:fld>
            <a:endParaRPr lang="en-US"/>
          </a:p>
        </p:txBody>
      </p:sp>
    </p:spTree>
    <p:extLst>
      <p:ext uri="{BB962C8B-B14F-4D97-AF65-F5344CB8AC3E}">
        <p14:creationId xmlns:p14="http://schemas.microsoft.com/office/powerpoint/2010/main" val="207327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cs typeface="Times"/>
              </a:defRPr>
            </a:lvl1pPr>
          </a:lstStyle>
          <a:p>
            <a:fld id="{9D147E45-B494-404D-85B8-F4CA1C61741B}" type="datetimeFigureOut">
              <a:rPr lang="en-US" smtClean="0"/>
              <a:pPr/>
              <a:t>6/11/18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cs typeface="Time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cs typeface="Times"/>
              </a:defRPr>
            </a:lvl1pPr>
          </a:lstStyle>
          <a:p>
            <a:fld id="{E7487715-3565-5E45-8696-7E434D8186C3}" type="slidenum">
              <a:rPr lang="en-US" smtClean="0"/>
              <a:pPr/>
              <a:t>‹#›</a:t>
            </a:fld>
            <a:endParaRPr lang="en-US"/>
          </a:p>
        </p:txBody>
      </p:sp>
    </p:spTree>
    <p:extLst>
      <p:ext uri="{BB962C8B-B14F-4D97-AF65-F5344CB8AC3E}">
        <p14:creationId xmlns:p14="http://schemas.microsoft.com/office/powerpoint/2010/main" val="3846758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Times"/>
          <a:ea typeface="+mj-ea"/>
          <a:cs typeface="Time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a:ea typeface="+mn-ea"/>
          <a:cs typeface="Times"/>
        </a:defRPr>
      </a:lvl1pPr>
      <a:lvl2pPr marL="742950" indent="-285750" algn="l" defTabSz="457200" rtl="0" eaLnBrk="1" latinLnBrk="0" hangingPunct="1">
        <a:spcBef>
          <a:spcPct val="20000"/>
        </a:spcBef>
        <a:buFont typeface="Arial"/>
        <a:buChar char="–"/>
        <a:defRPr sz="2800" kern="1200">
          <a:solidFill>
            <a:schemeClr val="tx1"/>
          </a:solidFill>
          <a:latin typeface="Times"/>
          <a:ea typeface="+mn-ea"/>
          <a:cs typeface="Times"/>
        </a:defRPr>
      </a:lvl2pPr>
      <a:lvl3pPr marL="1143000" indent="-228600" algn="l" defTabSz="457200" rtl="0" eaLnBrk="1" latinLnBrk="0" hangingPunct="1">
        <a:spcBef>
          <a:spcPct val="20000"/>
        </a:spcBef>
        <a:buFont typeface="Arial"/>
        <a:buChar char="•"/>
        <a:defRPr sz="2400" kern="1200">
          <a:solidFill>
            <a:schemeClr val="tx1"/>
          </a:solidFill>
          <a:latin typeface="Times"/>
          <a:ea typeface="+mn-ea"/>
          <a:cs typeface="Times"/>
        </a:defRPr>
      </a:lvl3pPr>
      <a:lvl4pPr marL="1600200" indent="-228600" algn="l" defTabSz="457200" rtl="0" eaLnBrk="1" latinLnBrk="0" hangingPunct="1">
        <a:spcBef>
          <a:spcPct val="20000"/>
        </a:spcBef>
        <a:buFont typeface="Arial"/>
        <a:buChar char="–"/>
        <a:defRPr sz="2000" kern="1200">
          <a:solidFill>
            <a:schemeClr val="tx1"/>
          </a:solidFill>
          <a:latin typeface="Times"/>
          <a:ea typeface="+mn-ea"/>
          <a:cs typeface="Times"/>
        </a:defRPr>
      </a:lvl4pPr>
      <a:lvl5pPr marL="2057400" indent="-228600" algn="l" defTabSz="457200" rtl="0" eaLnBrk="1" latinLnBrk="0" hangingPunct="1">
        <a:spcBef>
          <a:spcPct val="20000"/>
        </a:spcBef>
        <a:buFont typeface="Arial"/>
        <a:buChar char="»"/>
        <a:defRPr sz="2000" kern="1200">
          <a:solidFill>
            <a:schemeClr val="tx1"/>
          </a:solidFill>
          <a:latin typeface="Times"/>
          <a:ea typeface="+mn-ea"/>
          <a:cs typeface="Time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6784-2931-AC46-8AD9-C45CD419EA38}"/>
              </a:ext>
            </a:extLst>
          </p:cNvPr>
          <p:cNvSpPr>
            <a:spLocks noGrp="1"/>
          </p:cNvSpPr>
          <p:nvPr>
            <p:ph type="ctrTitle"/>
          </p:nvPr>
        </p:nvSpPr>
        <p:spPr/>
        <p:txBody>
          <a:bodyPr/>
          <a:lstStyle/>
          <a:p>
            <a:r>
              <a:rPr lang="en-US" dirty="0"/>
              <a:t>A Brief Foray Into Philosophy</a:t>
            </a:r>
          </a:p>
        </p:txBody>
      </p:sp>
      <p:sp>
        <p:nvSpPr>
          <p:cNvPr id="3" name="Subtitle 2">
            <a:extLst>
              <a:ext uri="{FF2B5EF4-FFF2-40B4-BE49-F238E27FC236}">
                <a16:creationId xmlns:a16="http://schemas.microsoft.com/office/drawing/2014/main" id="{795823F5-D252-344A-9C5E-12BD898C64A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9282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284"/>
            <a:ext cx="8229600" cy="1143000"/>
          </a:xfrm>
        </p:spPr>
        <p:txBody>
          <a:bodyPr/>
          <a:lstStyle/>
          <a:p>
            <a:r>
              <a:rPr lang="en-US" dirty="0"/>
              <a:t>Validity</a:t>
            </a:r>
          </a:p>
        </p:txBody>
      </p:sp>
      <p:sp>
        <p:nvSpPr>
          <p:cNvPr id="3" name="Content Placeholder 2"/>
          <p:cNvSpPr>
            <a:spLocks noGrp="1"/>
          </p:cNvSpPr>
          <p:nvPr>
            <p:ph idx="1"/>
          </p:nvPr>
        </p:nvSpPr>
        <p:spPr>
          <a:xfrm>
            <a:off x="457200" y="1252486"/>
            <a:ext cx="8085768" cy="5187873"/>
          </a:xfrm>
        </p:spPr>
        <p:txBody>
          <a:bodyPr>
            <a:normAutofit/>
          </a:bodyPr>
          <a:lstStyle/>
          <a:p>
            <a:r>
              <a:rPr lang="en-US" dirty="0"/>
              <a:t>Research is valid when it is an accurate and generalizable description of the phenomenon being investigated.</a:t>
            </a:r>
          </a:p>
          <a:p>
            <a:endParaRPr lang="en-US" sz="1800" dirty="0"/>
          </a:p>
          <a:p>
            <a:r>
              <a:rPr lang="en-US" dirty="0"/>
              <a:t>Generalizable beyond the study sample</a:t>
            </a:r>
          </a:p>
          <a:p>
            <a:r>
              <a:rPr lang="en-US" dirty="0"/>
              <a:t>Accurate</a:t>
            </a:r>
          </a:p>
          <a:p>
            <a:pPr lvl="1"/>
            <a:r>
              <a:rPr lang="en-US" sz="3200" dirty="0"/>
              <a:t>The study design and execution do not impact the results</a:t>
            </a:r>
          </a:p>
          <a:p>
            <a:pPr lvl="1"/>
            <a:r>
              <a:rPr lang="en-US" sz="3200" dirty="0"/>
              <a:t>Instrument validity</a:t>
            </a:r>
          </a:p>
        </p:txBody>
      </p:sp>
    </p:spTree>
    <p:extLst>
      <p:ext uri="{BB962C8B-B14F-4D97-AF65-F5344CB8AC3E}">
        <p14:creationId xmlns:p14="http://schemas.microsoft.com/office/powerpoint/2010/main" val="359046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284"/>
            <a:ext cx="8229600" cy="1143000"/>
          </a:xfrm>
        </p:spPr>
        <p:txBody>
          <a:bodyPr/>
          <a:lstStyle/>
          <a:p>
            <a:r>
              <a:rPr lang="en-US" dirty="0"/>
              <a:t>Validity</a:t>
            </a:r>
          </a:p>
        </p:txBody>
      </p:sp>
      <p:sp>
        <p:nvSpPr>
          <p:cNvPr id="3" name="Content Placeholder 2"/>
          <p:cNvSpPr>
            <a:spLocks noGrp="1"/>
          </p:cNvSpPr>
          <p:nvPr>
            <p:ph idx="1"/>
          </p:nvPr>
        </p:nvSpPr>
        <p:spPr>
          <a:xfrm>
            <a:off x="457200" y="1252486"/>
            <a:ext cx="8085768" cy="5187873"/>
          </a:xfrm>
        </p:spPr>
        <p:txBody>
          <a:bodyPr>
            <a:normAutofit/>
          </a:bodyPr>
          <a:lstStyle/>
          <a:p>
            <a:r>
              <a:rPr lang="en-US" dirty="0">
                <a:solidFill>
                  <a:schemeClr val="bg1">
                    <a:lumMod val="50000"/>
                  </a:schemeClr>
                </a:solidFill>
              </a:rPr>
              <a:t>Research is valid when it is an accurate and generalizable description of the phenomena being investigated.</a:t>
            </a:r>
          </a:p>
          <a:p>
            <a:endParaRPr lang="en-US" dirty="0"/>
          </a:p>
          <a:p>
            <a:r>
              <a:rPr lang="en-US" dirty="0"/>
              <a:t>Over the history of research we have adopted rules to establish validity of research.</a:t>
            </a:r>
          </a:p>
          <a:p>
            <a:r>
              <a:rPr lang="en-US" dirty="0"/>
              <a:t>Follow the rules and you will have valid research.</a:t>
            </a:r>
          </a:p>
          <a:p>
            <a:endParaRPr lang="en-US" sz="1800" dirty="0"/>
          </a:p>
          <a:p>
            <a:endParaRPr lang="en-US" sz="3200" dirty="0"/>
          </a:p>
        </p:txBody>
      </p:sp>
    </p:spTree>
    <p:extLst>
      <p:ext uri="{BB962C8B-B14F-4D97-AF65-F5344CB8AC3E}">
        <p14:creationId xmlns:p14="http://schemas.microsoft.com/office/powerpoint/2010/main" val="47469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a:t>
            </a:r>
          </a:p>
        </p:txBody>
      </p:sp>
      <p:sp>
        <p:nvSpPr>
          <p:cNvPr id="3" name="Content Placeholder 2"/>
          <p:cNvSpPr>
            <a:spLocks noGrp="1"/>
          </p:cNvSpPr>
          <p:nvPr>
            <p:ph idx="1"/>
          </p:nvPr>
        </p:nvSpPr>
        <p:spPr/>
        <p:txBody>
          <a:bodyPr/>
          <a:lstStyle/>
          <a:p>
            <a:r>
              <a:rPr lang="en-US" dirty="0"/>
              <a:t>An observable world exits outside of me.</a:t>
            </a:r>
          </a:p>
          <a:p>
            <a:r>
              <a:rPr lang="en-US" dirty="0"/>
              <a:t>I can use my five senses to gather information about that world.</a:t>
            </a:r>
          </a:p>
          <a:p>
            <a:r>
              <a:rPr lang="en-US" dirty="0"/>
              <a:t>I can apply a logic (rules) to understanding that information.</a:t>
            </a:r>
          </a:p>
        </p:txBody>
      </p:sp>
    </p:spTree>
    <p:extLst>
      <p:ext uri="{BB962C8B-B14F-4D97-AF65-F5344CB8AC3E}">
        <p14:creationId xmlns:p14="http://schemas.microsoft.com/office/powerpoint/2010/main" val="624765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364" y="1094463"/>
            <a:ext cx="8229600" cy="1143000"/>
          </a:xfrm>
        </p:spPr>
        <p:txBody>
          <a:bodyPr/>
          <a:lstStyle/>
          <a:p>
            <a:r>
              <a:rPr lang="en-US" dirty="0"/>
              <a:t>Empiricism</a:t>
            </a:r>
          </a:p>
        </p:txBody>
      </p:sp>
      <p:sp>
        <p:nvSpPr>
          <p:cNvPr id="3" name="Content Placeholder 2"/>
          <p:cNvSpPr>
            <a:spLocks noGrp="1"/>
          </p:cNvSpPr>
          <p:nvPr>
            <p:ph idx="1"/>
          </p:nvPr>
        </p:nvSpPr>
        <p:spPr>
          <a:xfrm>
            <a:off x="457200" y="2982650"/>
            <a:ext cx="8229600" cy="3736703"/>
          </a:xfrm>
        </p:spPr>
        <p:txBody>
          <a:bodyPr/>
          <a:lstStyle/>
          <a:p>
            <a:pPr marL="690563" indent="-690563">
              <a:buNone/>
            </a:pPr>
            <a:r>
              <a:rPr lang="en-US" dirty="0"/>
              <a:t>Locke, J. (1689). </a:t>
            </a:r>
            <a:r>
              <a:rPr lang="en-US" i="1" dirty="0"/>
              <a:t>An essay concerning human understanding. </a:t>
            </a:r>
            <a:r>
              <a:rPr lang="en-US" sz="2400" dirty="0">
                <a:solidFill>
                  <a:schemeClr val="bg1">
                    <a:lumMod val="50000"/>
                  </a:schemeClr>
                </a:solidFill>
              </a:rPr>
              <a:t>Retrieved from https://</a:t>
            </a:r>
            <a:r>
              <a:rPr lang="en-US" sz="2400" dirty="0" err="1">
                <a:solidFill>
                  <a:schemeClr val="bg1">
                    <a:lumMod val="50000"/>
                  </a:schemeClr>
                </a:solidFill>
              </a:rPr>
              <a:t>ebooks.adelaide.edu.au</a:t>
            </a:r>
            <a:r>
              <a:rPr lang="en-US" sz="2400" dirty="0">
                <a:solidFill>
                  <a:schemeClr val="bg1">
                    <a:lumMod val="50000"/>
                  </a:schemeClr>
                </a:solidFill>
              </a:rPr>
              <a:t>/l/</a:t>
            </a:r>
            <a:r>
              <a:rPr lang="en-US" sz="2400" dirty="0" err="1">
                <a:solidFill>
                  <a:schemeClr val="bg1">
                    <a:lumMod val="50000"/>
                  </a:schemeClr>
                </a:solidFill>
              </a:rPr>
              <a:t>locke</a:t>
            </a:r>
            <a:r>
              <a:rPr lang="en-US" sz="2400" dirty="0">
                <a:solidFill>
                  <a:schemeClr val="bg1">
                    <a:lumMod val="50000"/>
                  </a:schemeClr>
                </a:solidFill>
              </a:rPr>
              <a:t>/john/l81u/</a:t>
            </a:r>
            <a:endParaRPr lang="en-US" sz="2400" dirty="0"/>
          </a:p>
          <a:p>
            <a:r>
              <a:rPr lang="en-US" dirty="0"/>
              <a:t>Tabula rasa</a:t>
            </a:r>
          </a:p>
          <a:p>
            <a:r>
              <a:rPr lang="en-US" dirty="0"/>
              <a:t>Understanding the world through the senses</a:t>
            </a:r>
          </a:p>
          <a:p>
            <a:r>
              <a:rPr lang="en-US" dirty="0"/>
              <a:t>Applying scientific method</a:t>
            </a:r>
          </a:p>
        </p:txBody>
      </p:sp>
      <p:pic>
        <p:nvPicPr>
          <p:cNvPr id="4" name="Picture 3"/>
          <p:cNvPicPr>
            <a:picLocks noChangeAspect="1"/>
          </p:cNvPicPr>
          <p:nvPr/>
        </p:nvPicPr>
        <p:blipFill>
          <a:blip r:embed="rId2"/>
          <a:stretch>
            <a:fillRect/>
          </a:stretch>
        </p:blipFill>
        <p:spPr>
          <a:xfrm>
            <a:off x="6101192" y="293750"/>
            <a:ext cx="1943469" cy="2507701"/>
          </a:xfrm>
          <a:prstGeom prst="rect">
            <a:avLst/>
          </a:prstGeom>
        </p:spPr>
      </p:pic>
    </p:spTree>
    <p:extLst>
      <p:ext uri="{BB962C8B-B14F-4D97-AF65-F5344CB8AC3E}">
        <p14:creationId xmlns:p14="http://schemas.microsoft.com/office/powerpoint/2010/main" val="4039553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Rules of Research</a:t>
            </a:r>
          </a:p>
        </p:txBody>
      </p:sp>
      <p:sp>
        <p:nvSpPr>
          <p:cNvPr id="3" name="Content Placeholder 2"/>
          <p:cNvSpPr>
            <a:spLocks noGrp="1"/>
          </p:cNvSpPr>
          <p:nvPr>
            <p:ph idx="1"/>
          </p:nvPr>
        </p:nvSpPr>
        <p:spPr/>
        <p:txBody>
          <a:bodyPr>
            <a:normAutofit/>
          </a:bodyPr>
          <a:lstStyle/>
          <a:p>
            <a:r>
              <a:rPr lang="en-US" sz="3600" dirty="0"/>
              <a:t>Scientific Method</a:t>
            </a:r>
          </a:p>
          <a:p>
            <a:pPr lvl="1"/>
            <a:r>
              <a:rPr lang="en-US" dirty="0"/>
              <a:t>Formulate a question</a:t>
            </a:r>
          </a:p>
          <a:p>
            <a:pPr lvl="1"/>
            <a:r>
              <a:rPr lang="en-US" dirty="0"/>
              <a:t>Hypothesis</a:t>
            </a:r>
          </a:p>
          <a:p>
            <a:pPr lvl="1"/>
            <a:r>
              <a:rPr lang="en-US" dirty="0"/>
              <a:t>Prediction</a:t>
            </a:r>
          </a:p>
          <a:p>
            <a:pPr lvl="1"/>
            <a:r>
              <a:rPr lang="en-US" dirty="0"/>
              <a:t>Testing </a:t>
            </a:r>
          </a:p>
          <a:p>
            <a:pPr lvl="1"/>
            <a:r>
              <a:rPr lang="en-US" dirty="0"/>
              <a:t>Analysis</a:t>
            </a:r>
          </a:p>
        </p:txBody>
      </p:sp>
    </p:spTree>
    <p:extLst>
      <p:ext uri="{BB962C8B-B14F-4D97-AF65-F5344CB8AC3E}">
        <p14:creationId xmlns:p14="http://schemas.microsoft.com/office/powerpoint/2010/main" val="223218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76" y="846138"/>
            <a:ext cx="8229600" cy="1143000"/>
          </a:xfrm>
        </p:spPr>
        <p:txBody>
          <a:bodyPr/>
          <a:lstStyle/>
          <a:p>
            <a:r>
              <a:rPr lang="en-US" dirty="0"/>
              <a:t>Positivism</a:t>
            </a:r>
          </a:p>
        </p:txBody>
      </p:sp>
      <p:sp>
        <p:nvSpPr>
          <p:cNvPr id="3" name="Content Placeholder 2"/>
          <p:cNvSpPr>
            <a:spLocks noGrp="1"/>
          </p:cNvSpPr>
          <p:nvPr>
            <p:ph idx="1"/>
          </p:nvPr>
        </p:nvSpPr>
        <p:spPr>
          <a:xfrm>
            <a:off x="457200" y="3111250"/>
            <a:ext cx="8229600" cy="3527727"/>
          </a:xfrm>
        </p:spPr>
        <p:txBody>
          <a:bodyPr/>
          <a:lstStyle/>
          <a:p>
            <a:pPr marL="690563" indent="-690563">
              <a:buNone/>
            </a:pPr>
            <a:r>
              <a:rPr lang="en-US" dirty="0"/>
              <a:t>Comte, A. (1856). </a:t>
            </a:r>
            <a:r>
              <a:rPr lang="en-US" i="1" dirty="0"/>
              <a:t>A general view of positivism</a:t>
            </a:r>
            <a:r>
              <a:rPr lang="en-US" dirty="0"/>
              <a:t>. </a:t>
            </a:r>
            <a:r>
              <a:rPr lang="en-US" sz="2400" dirty="0">
                <a:solidFill>
                  <a:srgbClr val="7F7F7F"/>
                </a:solidFill>
              </a:rPr>
              <a:t>Retrieved from https://archive.org/details/ageneralviewpos00comtgoog</a:t>
            </a:r>
            <a:endParaRPr lang="en-US" dirty="0">
              <a:solidFill>
                <a:srgbClr val="7F7F7F"/>
              </a:solidFill>
            </a:endParaRPr>
          </a:p>
          <a:p>
            <a:r>
              <a:rPr lang="en-US" dirty="0"/>
              <a:t>Positivism (after Locke)</a:t>
            </a:r>
          </a:p>
          <a:p>
            <a:r>
              <a:rPr lang="en-US" dirty="0"/>
              <a:t>Sociology (empiricism for the social)</a:t>
            </a:r>
          </a:p>
          <a:p>
            <a:pPr marL="690563" indent="-690563">
              <a:buNone/>
            </a:pPr>
            <a:endParaRPr lang="en-US" dirty="0">
              <a:solidFill>
                <a:srgbClr val="7F7F7F"/>
              </a:solidFill>
            </a:endParaRPr>
          </a:p>
        </p:txBody>
      </p:sp>
      <p:pic>
        <p:nvPicPr>
          <p:cNvPr id="4" name="Picture 3"/>
          <p:cNvPicPr>
            <a:picLocks noChangeAspect="1"/>
          </p:cNvPicPr>
          <p:nvPr/>
        </p:nvPicPr>
        <p:blipFill>
          <a:blip r:embed="rId2"/>
          <a:stretch>
            <a:fillRect/>
          </a:stretch>
        </p:blipFill>
        <p:spPr>
          <a:xfrm>
            <a:off x="6551246" y="-165651"/>
            <a:ext cx="2267038" cy="3276901"/>
          </a:xfrm>
          <a:prstGeom prst="rect">
            <a:avLst/>
          </a:prstGeom>
        </p:spPr>
      </p:pic>
    </p:spTree>
    <p:extLst>
      <p:ext uri="{BB962C8B-B14F-4D97-AF65-F5344CB8AC3E}">
        <p14:creationId xmlns:p14="http://schemas.microsoft.com/office/powerpoint/2010/main" val="198214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of Positivism</a:t>
            </a:r>
          </a:p>
        </p:txBody>
      </p:sp>
      <p:sp>
        <p:nvSpPr>
          <p:cNvPr id="3" name="Content Placeholder 2"/>
          <p:cNvSpPr>
            <a:spLocks noGrp="1"/>
          </p:cNvSpPr>
          <p:nvPr>
            <p:ph idx="1"/>
          </p:nvPr>
        </p:nvSpPr>
        <p:spPr/>
        <p:txBody>
          <a:bodyPr/>
          <a:lstStyle/>
          <a:p>
            <a:r>
              <a:rPr lang="en-US" i="1" dirty="0"/>
              <a:t>Metaphysics</a:t>
            </a:r>
            <a:r>
              <a:rPr lang="en-US" dirty="0"/>
              <a:t>: a world exists outside of oneself that can be observed</a:t>
            </a:r>
          </a:p>
          <a:p>
            <a:r>
              <a:rPr lang="en-US" i="1" dirty="0"/>
              <a:t>Epistemology</a:t>
            </a:r>
            <a:r>
              <a:rPr lang="en-US" dirty="0"/>
              <a:t>: knowledge is information gathered through the senses</a:t>
            </a:r>
          </a:p>
          <a:p>
            <a:r>
              <a:rPr lang="en-US" i="1" dirty="0"/>
              <a:t>Logic</a:t>
            </a:r>
            <a:r>
              <a:rPr lang="en-US" dirty="0"/>
              <a:t>: analytical reasoning</a:t>
            </a:r>
          </a:p>
          <a:p>
            <a:r>
              <a:rPr lang="en-US" i="1" dirty="0"/>
              <a:t>Axiology</a:t>
            </a:r>
            <a:r>
              <a:rPr lang="en-US" dirty="0"/>
              <a:t>: improvement of society is valuable</a:t>
            </a:r>
          </a:p>
        </p:txBody>
      </p:sp>
    </p:spTree>
    <p:extLst>
      <p:ext uri="{BB962C8B-B14F-4D97-AF65-F5344CB8AC3E}">
        <p14:creationId xmlns:p14="http://schemas.microsoft.com/office/powerpoint/2010/main" val="2767407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Critique of Positivism</a:t>
            </a:r>
          </a:p>
        </p:txBody>
      </p:sp>
      <p:sp>
        <p:nvSpPr>
          <p:cNvPr id="3" name="Content Placeholder 2"/>
          <p:cNvSpPr>
            <a:spLocks noGrp="1"/>
          </p:cNvSpPr>
          <p:nvPr>
            <p:ph idx="1"/>
          </p:nvPr>
        </p:nvSpPr>
        <p:spPr>
          <a:xfrm>
            <a:off x="457200" y="1600200"/>
            <a:ext cx="8421880" cy="4525963"/>
          </a:xfrm>
        </p:spPr>
        <p:txBody>
          <a:bodyPr>
            <a:normAutofit/>
          </a:bodyPr>
          <a:lstStyle/>
          <a:p>
            <a:r>
              <a:rPr lang="en-US" dirty="0"/>
              <a:t>You can never know universal truth but you can reject false belief</a:t>
            </a:r>
          </a:p>
          <a:p>
            <a:pPr marL="919163" lvl="1" indent="-461963">
              <a:buNone/>
            </a:pPr>
            <a:r>
              <a:rPr lang="en-US" dirty="0">
                <a:solidFill>
                  <a:schemeClr val="bg1">
                    <a:lumMod val="65000"/>
                  </a:schemeClr>
                </a:solidFill>
              </a:rPr>
              <a:t>Popper K. (1959). </a:t>
            </a:r>
            <a:r>
              <a:rPr lang="en-US" i="1" dirty="0">
                <a:solidFill>
                  <a:schemeClr val="bg1">
                    <a:lumMod val="65000"/>
                  </a:schemeClr>
                </a:solidFill>
              </a:rPr>
              <a:t>The logic of scientific discovery</a:t>
            </a:r>
            <a:r>
              <a:rPr lang="en-US" dirty="0">
                <a:solidFill>
                  <a:schemeClr val="bg1">
                    <a:lumMod val="65000"/>
                  </a:schemeClr>
                </a:solidFill>
              </a:rPr>
              <a:t>. </a:t>
            </a:r>
            <a:r>
              <a:rPr lang="en-US" dirty="0" err="1">
                <a:solidFill>
                  <a:schemeClr val="bg1">
                    <a:lumMod val="65000"/>
                  </a:schemeClr>
                </a:solidFill>
              </a:rPr>
              <a:t>Eastford</a:t>
            </a:r>
            <a:r>
              <a:rPr lang="en-US" dirty="0">
                <a:solidFill>
                  <a:schemeClr val="bg1">
                    <a:lumMod val="65000"/>
                  </a:schemeClr>
                </a:solidFill>
              </a:rPr>
              <a:t>, CT: Martino Fine Books.</a:t>
            </a:r>
          </a:p>
          <a:p>
            <a:r>
              <a:rPr lang="en-US" dirty="0"/>
              <a:t>Knowledge changes in paradigm shifts: knowing by consensus</a:t>
            </a:r>
          </a:p>
          <a:p>
            <a:pPr marL="919163" lvl="1" indent="-519113">
              <a:buNone/>
            </a:pPr>
            <a:r>
              <a:rPr lang="en-US" dirty="0">
                <a:solidFill>
                  <a:schemeClr val="bg1">
                    <a:lumMod val="65000"/>
                  </a:schemeClr>
                </a:solidFill>
              </a:rPr>
              <a:t>Kuhn, T. (1962). </a:t>
            </a:r>
            <a:r>
              <a:rPr lang="en-US" i="1" dirty="0">
                <a:solidFill>
                  <a:schemeClr val="bg1">
                    <a:lumMod val="65000"/>
                  </a:schemeClr>
                </a:solidFill>
              </a:rPr>
              <a:t>The structure of scientific revolutions.</a:t>
            </a:r>
            <a:r>
              <a:rPr lang="en-US" dirty="0">
                <a:solidFill>
                  <a:schemeClr val="bg1">
                    <a:lumMod val="65000"/>
                  </a:schemeClr>
                </a:solidFill>
              </a:rPr>
              <a:t> Chicago IL: Chicago University Press.</a:t>
            </a:r>
          </a:p>
        </p:txBody>
      </p:sp>
    </p:spTree>
    <p:extLst>
      <p:ext uri="{BB962C8B-B14F-4D97-AF65-F5344CB8AC3E}">
        <p14:creationId xmlns:p14="http://schemas.microsoft.com/office/powerpoint/2010/main" val="1670591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Post-Positivism</a:t>
            </a:r>
          </a:p>
        </p:txBody>
      </p:sp>
      <p:sp>
        <p:nvSpPr>
          <p:cNvPr id="3" name="Content Placeholder 2"/>
          <p:cNvSpPr>
            <a:spLocks noGrp="1"/>
          </p:cNvSpPr>
          <p:nvPr>
            <p:ph idx="1"/>
          </p:nvPr>
        </p:nvSpPr>
        <p:spPr>
          <a:xfrm>
            <a:off x="457200" y="1600200"/>
            <a:ext cx="8421880" cy="4525963"/>
          </a:xfrm>
        </p:spPr>
        <p:txBody>
          <a:bodyPr>
            <a:normAutofit/>
          </a:bodyPr>
          <a:lstStyle/>
          <a:p>
            <a:r>
              <a:rPr lang="en-US" dirty="0" err="1"/>
              <a:t>Interpretivism</a:t>
            </a:r>
            <a:r>
              <a:rPr lang="en-US" dirty="0"/>
              <a:t>: Knowledge is gained through interpretation</a:t>
            </a:r>
          </a:p>
          <a:p>
            <a:pPr lvl="1"/>
            <a:r>
              <a:rPr lang="en-US" dirty="0"/>
              <a:t>The researcher cannot be separated from the research</a:t>
            </a:r>
          </a:p>
          <a:p>
            <a:r>
              <a:rPr lang="en-US" dirty="0"/>
              <a:t>Research can serve many purposes</a:t>
            </a:r>
          </a:p>
          <a:p>
            <a:pPr lvl="1"/>
            <a:r>
              <a:rPr lang="en-US" dirty="0"/>
              <a:t>Locating rationality in structures of interpersonal linguistic communication</a:t>
            </a:r>
          </a:p>
          <a:p>
            <a:pPr marL="1260475" lvl="1" indent="-511175">
              <a:buNone/>
            </a:pPr>
            <a:r>
              <a:rPr lang="en-US" dirty="0" err="1">
                <a:solidFill>
                  <a:schemeClr val="bg1">
                    <a:lumMod val="65000"/>
                  </a:schemeClr>
                </a:solidFill>
              </a:rPr>
              <a:t>Habermas</a:t>
            </a:r>
            <a:r>
              <a:rPr lang="en-US" dirty="0">
                <a:solidFill>
                  <a:schemeClr val="bg1">
                    <a:lumMod val="65000"/>
                  </a:schemeClr>
                </a:solidFill>
              </a:rPr>
              <a:t>, J. (1984). The theory of communicative action. Boston, MA: Beacon Press</a:t>
            </a:r>
          </a:p>
        </p:txBody>
      </p:sp>
    </p:spTree>
    <p:extLst>
      <p:ext uri="{BB962C8B-B14F-4D97-AF65-F5344CB8AC3E}">
        <p14:creationId xmlns:p14="http://schemas.microsoft.com/office/powerpoint/2010/main" val="1338525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Philosophical Research Validity</a:t>
            </a:r>
          </a:p>
        </p:txBody>
      </p:sp>
      <p:sp>
        <p:nvSpPr>
          <p:cNvPr id="3" name="Content Placeholder 2"/>
          <p:cNvSpPr>
            <a:spLocks noGrp="1"/>
          </p:cNvSpPr>
          <p:nvPr>
            <p:ph idx="1"/>
          </p:nvPr>
        </p:nvSpPr>
        <p:spPr/>
        <p:txBody>
          <a:bodyPr/>
          <a:lstStyle/>
          <a:p>
            <a:r>
              <a:rPr lang="en-US" dirty="0"/>
              <a:t>Idealist: latent truths are revealed</a:t>
            </a:r>
          </a:p>
          <a:p>
            <a:r>
              <a:rPr lang="en-US" dirty="0"/>
              <a:t>Realist: accuracy in interpretation of the external world </a:t>
            </a:r>
          </a:p>
          <a:p>
            <a:r>
              <a:rPr lang="en-US" dirty="0"/>
              <a:t>Pragmatist: results are socially valuable</a:t>
            </a:r>
          </a:p>
          <a:p>
            <a:r>
              <a:rPr lang="en-US" dirty="0"/>
              <a:t>Existential: results help individuals make personal decisions</a:t>
            </a:r>
          </a:p>
        </p:txBody>
      </p:sp>
    </p:spTree>
    <p:extLst>
      <p:ext uri="{BB962C8B-B14F-4D97-AF65-F5344CB8AC3E}">
        <p14:creationId xmlns:p14="http://schemas.microsoft.com/office/powerpoint/2010/main" val="3039503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Terminology</a:t>
            </a:r>
          </a:p>
        </p:txBody>
      </p:sp>
      <p:sp>
        <p:nvSpPr>
          <p:cNvPr id="3" name="Content Placeholder 2"/>
          <p:cNvSpPr>
            <a:spLocks noGrp="1"/>
          </p:cNvSpPr>
          <p:nvPr>
            <p:ph idx="1"/>
          </p:nvPr>
        </p:nvSpPr>
        <p:spPr/>
        <p:txBody>
          <a:bodyPr>
            <a:normAutofit/>
          </a:bodyPr>
          <a:lstStyle/>
          <a:p>
            <a:r>
              <a:rPr lang="en-US" sz="3600" dirty="0"/>
              <a:t>What is true is </a:t>
            </a:r>
            <a:r>
              <a:rPr lang="en-US" sz="3600" i="1" dirty="0"/>
              <a:t>metaphysics</a:t>
            </a:r>
          </a:p>
          <a:p>
            <a:r>
              <a:rPr lang="en-US" sz="3600" dirty="0"/>
              <a:t>What is knowledge is </a:t>
            </a:r>
            <a:r>
              <a:rPr lang="en-US" sz="3600" i="1" dirty="0"/>
              <a:t>epistemology</a:t>
            </a:r>
          </a:p>
          <a:p>
            <a:r>
              <a:rPr lang="en-US" sz="3600" i="1" dirty="0"/>
              <a:t>Logic</a:t>
            </a:r>
            <a:r>
              <a:rPr lang="en-US" sz="3600" dirty="0"/>
              <a:t> is the rules of dealing with information</a:t>
            </a:r>
          </a:p>
          <a:p>
            <a:r>
              <a:rPr lang="en-US" sz="3600" dirty="0"/>
              <a:t>Values are </a:t>
            </a:r>
            <a:r>
              <a:rPr lang="en-US" sz="3600" i="1" dirty="0"/>
              <a:t>axiology</a:t>
            </a:r>
          </a:p>
        </p:txBody>
      </p:sp>
    </p:spTree>
    <p:extLst>
      <p:ext uri="{BB962C8B-B14F-4D97-AF65-F5344CB8AC3E}">
        <p14:creationId xmlns:p14="http://schemas.microsoft.com/office/powerpoint/2010/main" val="1595090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Subjectivity, </a:t>
            </a:r>
            <a:r>
              <a:rPr lang="en-US" dirty="0" err="1"/>
              <a:t>Positionality</a:t>
            </a:r>
            <a:r>
              <a:rPr lang="en-US" dirty="0"/>
              <a:t>, </a:t>
            </a:r>
            <a:br>
              <a:rPr lang="en-US" dirty="0"/>
            </a:br>
            <a:r>
              <a:rPr lang="en-US" dirty="0"/>
              <a:t>and Reflexivity</a:t>
            </a:r>
          </a:p>
        </p:txBody>
      </p:sp>
      <p:sp>
        <p:nvSpPr>
          <p:cNvPr id="3" name="Subtitle 2"/>
          <p:cNvSpPr>
            <a:spLocks noGrp="1"/>
          </p:cNvSpPr>
          <p:nvPr>
            <p:ph type="subTitle" idx="1"/>
          </p:nvPr>
        </p:nvSpPr>
        <p:spPr/>
        <p:txBody>
          <a:bodyPr/>
          <a:lstStyle/>
          <a:p>
            <a:r>
              <a:rPr lang="en-US" dirty="0"/>
              <a:t>Just a few thoughts. We need to keep coming back to this.</a:t>
            </a:r>
          </a:p>
        </p:txBody>
      </p:sp>
    </p:spTree>
    <p:extLst>
      <p:ext uri="{BB962C8B-B14F-4D97-AF65-F5344CB8AC3E}">
        <p14:creationId xmlns:p14="http://schemas.microsoft.com/office/powerpoint/2010/main" val="804002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Left Arrow 3"/>
          <p:cNvSpPr/>
          <p:nvPr/>
        </p:nvSpPr>
        <p:spPr>
          <a:xfrm flipH="1">
            <a:off x="6537222" y="2133092"/>
            <a:ext cx="1487453" cy="3304893"/>
          </a:xfrm>
          <a:prstGeom prst="leftArrow">
            <a:avLst>
              <a:gd name="adj1" fmla="val 40575"/>
              <a:gd name="adj2" fmla="val 78774"/>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rot="5400000" flipH="1">
            <a:off x="3997629" y="4916070"/>
            <a:ext cx="1413827" cy="1785759"/>
          </a:xfrm>
          <a:prstGeom prst="leftArrow">
            <a:avLst>
              <a:gd name="adj1" fmla="val 34206"/>
              <a:gd name="adj2" fmla="val 7641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rot="5400000" flipH="1">
            <a:off x="3997629" y="1465530"/>
            <a:ext cx="1413827" cy="1785763"/>
          </a:xfrm>
          <a:prstGeom prst="leftArrow">
            <a:avLst>
              <a:gd name="adj1" fmla="val 34206"/>
              <a:gd name="adj2" fmla="val 7641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08707" y="3552117"/>
            <a:ext cx="1785759" cy="90327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1385984" y="2133092"/>
            <a:ext cx="1487453" cy="3304893"/>
          </a:xfrm>
          <a:prstGeom prst="leftArrow">
            <a:avLst>
              <a:gd name="adj1" fmla="val 40575"/>
              <a:gd name="adj2" fmla="val 78774"/>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813002" y="555163"/>
            <a:ext cx="1783080" cy="143648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38342" y="4001500"/>
            <a:ext cx="1132401" cy="1436485"/>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rot="5400000" flipH="1">
            <a:off x="3955849" y="2986861"/>
            <a:ext cx="1497387" cy="1847200"/>
          </a:xfrm>
          <a:prstGeom prst="leftArrow">
            <a:avLst>
              <a:gd name="adj1" fmla="val 34206"/>
              <a:gd name="adj2" fmla="val 76415"/>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496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Research</a:t>
            </a:r>
          </a:p>
        </p:txBody>
      </p:sp>
      <p:sp>
        <p:nvSpPr>
          <p:cNvPr id="6147" name="Rectangle 3"/>
          <p:cNvSpPr>
            <a:spLocks noGrp="1" noChangeArrowheads="1"/>
          </p:cNvSpPr>
          <p:nvPr>
            <p:ph type="body" idx="1"/>
          </p:nvPr>
        </p:nvSpPr>
        <p:spPr/>
        <p:txBody>
          <a:bodyPr/>
          <a:lstStyle/>
          <a:p>
            <a:r>
              <a:rPr lang="en-US" dirty="0"/>
              <a:t>In research we are always making decisions about what we see. </a:t>
            </a:r>
          </a:p>
          <a:p>
            <a:r>
              <a:rPr lang="en-US" dirty="0"/>
              <a:t>That means, because of those decisions, there are things we will not see.</a:t>
            </a:r>
          </a:p>
          <a:p>
            <a:r>
              <a:rPr lang="en-US" dirty="0"/>
              <a:t>That means that research results will ALWAYS be biased by the choices you make.</a:t>
            </a:r>
          </a:p>
          <a:p>
            <a:r>
              <a:rPr lang="en-US" dirty="0"/>
              <a:t>Part of a researcher’s job is to make that bias as obvious as possible.</a:t>
            </a:r>
          </a:p>
        </p:txBody>
      </p:sp>
    </p:spTree>
    <p:extLst>
      <p:ext uri="{BB962C8B-B14F-4D97-AF65-F5344CB8AC3E}">
        <p14:creationId xmlns:p14="http://schemas.microsoft.com/office/powerpoint/2010/main" val="134133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earLakeOrig.psd                                              000C0C26Macintosh HD                   B93D4AFE:"/>
          <p:cNvPicPr>
            <a:picLocks noChangeAspect="1" noChangeArrowheads="1"/>
          </p:cNvPicPr>
          <p:nvPr/>
        </p:nvPicPr>
        <p:blipFill>
          <a:blip r:embed="rId3"/>
          <a:srcRect/>
          <a:stretch>
            <a:fillRect/>
          </a:stretch>
        </p:blipFill>
        <p:spPr bwMode="auto">
          <a:xfrm>
            <a:off x="1620838" y="1381125"/>
            <a:ext cx="5902325" cy="4094163"/>
          </a:xfrm>
          <a:prstGeom prst="rect">
            <a:avLst/>
          </a:prstGeom>
          <a:noFill/>
        </p:spPr>
      </p:pic>
      <p:sp>
        <p:nvSpPr>
          <p:cNvPr id="4099" name="Line 3"/>
          <p:cNvSpPr>
            <a:spLocks noChangeShapeType="1"/>
          </p:cNvSpPr>
          <p:nvPr/>
        </p:nvSpPr>
        <p:spPr bwMode="auto">
          <a:xfrm flipV="1">
            <a:off x="1447800" y="3276600"/>
            <a:ext cx="6248400" cy="304800"/>
          </a:xfrm>
          <a:prstGeom prst="line">
            <a:avLst/>
          </a:prstGeom>
          <a:noFill/>
          <a:ln w="28575">
            <a:solidFill>
              <a:schemeClr val="tx1"/>
            </a:solidFill>
            <a:round/>
            <a:headEnd/>
            <a:tailEnd/>
          </a:ln>
          <a:effectLst/>
        </p:spPr>
        <p:txBody>
          <a:bodyPr wrap="none" anchor="ctr">
            <a:prstTxWarp prst="textNoShape">
              <a:avLst/>
            </a:prstTxWarp>
          </a:bodyPr>
          <a:lstStyle/>
          <a:p>
            <a:endParaRPr lang="en-US" dirty="0">
              <a:latin typeface="Times"/>
            </a:endParaRPr>
          </a:p>
        </p:txBody>
      </p:sp>
      <p:sp>
        <p:nvSpPr>
          <p:cNvPr id="2" name="TextBox 1"/>
          <p:cNvSpPr txBox="1"/>
          <p:nvPr/>
        </p:nvSpPr>
        <p:spPr>
          <a:xfrm>
            <a:off x="591152" y="248722"/>
            <a:ext cx="6248400" cy="369332"/>
          </a:xfrm>
          <a:prstGeom prst="rect">
            <a:avLst/>
          </a:prstGeom>
          <a:noFill/>
        </p:spPr>
        <p:txBody>
          <a:bodyPr wrap="square" rtlCol="0">
            <a:spAutoFit/>
          </a:bodyPr>
          <a:lstStyle/>
          <a:p>
            <a:r>
              <a:rPr lang="en-US"/>
              <a:t>Skylark Shores Resort</a:t>
            </a:r>
          </a:p>
        </p:txBody>
      </p:sp>
    </p:spTree>
    <p:extLst>
      <p:ext uri="{BB962C8B-B14F-4D97-AF65-F5344CB8AC3E}">
        <p14:creationId xmlns:p14="http://schemas.microsoft.com/office/powerpoint/2010/main" val="135388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learLakeStraight.psd                                          000C0C26Macintosh HD                   B93D4AFE:"/>
          <p:cNvPicPr>
            <a:picLocks noChangeAspect="1" noChangeArrowheads="1"/>
          </p:cNvPicPr>
          <p:nvPr/>
        </p:nvPicPr>
        <p:blipFill>
          <a:blip r:embed="rId2"/>
          <a:srcRect/>
          <a:stretch>
            <a:fillRect/>
          </a:stretch>
        </p:blipFill>
        <p:spPr bwMode="auto">
          <a:xfrm>
            <a:off x="1828800" y="1600200"/>
            <a:ext cx="5486400" cy="3398838"/>
          </a:xfrm>
          <a:prstGeom prst="rect">
            <a:avLst/>
          </a:prstGeom>
          <a:noFill/>
          <a:scene3d>
            <a:camera prst="orthographicFront">
              <a:rot lat="0" lon="0" rev="21534000"/>
            </a:camera>
            <a:lightRig rig="threePt" dir="t"/>
          </a:scene3d>
        </p:spPr>
      </p:pic>
      <p:sp>
        <p:nvSpPr>
          <p:cNvPr id="6" name="Rectangle 5"/>
          <p:cNvSpPr/>
          <p:nvPr/>
        </p:nvSpPr>
        <p:spPr>
          <a:xfrm>
            <a:off x="1752600" y="1295400"/>
            <a:ext cx="5638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
        <p:nvSpPr>
          <p:cNvPr id="8" name="Rectangle 7"/>
          <p:cNvSpPr/>
          <p:nvPr/>
        </p:nvSpPr>
        <p:spPr>
          <a:xfrm>
            <a:off x="1752600" y="4953000"/>
            <a:ext cx="5638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
        <p:nvSpPr>
          <p:cNvPr id="9" name="Rectangle 8"/>
          <p:cNvSpPr/>
          <p:nvPr/>
        </p:nvSpPr>
        <p:spPr>
          <a:xfrm>
            <a:off x="1447800" y="1449686"/>
            <a:ext cx="4572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
        <p:nvSpPr>
          <p:cNvPr id="10" name="Rectangle 9"/>
          <p:cNvSpPr/>
          <p:nvPr/>
        </p:nvSpPr>
        <p:spPr>
          <a:xfrm>
            <a:off x="7239000" y="1601082"/>
            <a:ext cx="457200" cy="358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imes"/>
            </a:endParaRPr>
          </a:p>
        </p:txBody>
      </p:sp>
    </p:spTree>
    <p:extLst>
      <p:ext uri="{BB962C8B-B14F-4D97-AF65-F5344CB8AC3E}">
        <p14:creationId xmlns:p14="http://schemas.microsoft.com/office/powerpoint/2010/main" val="547985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learLakeOrig.psd                                              000C0C26Macintosh HD                   B93D4AFE:"/>
          <p:cNvPicPr>
            <a:picLocks noChangeAspect="1" noChangeArrowheads="1"/>
          </p:cNvPicPr>
          <p:nvPr/>
        </p:nvPicPr>
        <p:blipFill>
          <a:blip r:embed="rId2"/>
          <a:srcRect/>
          <a:stretch>
            <a:fillRect/>
          </a:stretch>
        </p:blipFill>
        <p:spPr bwMode="auto">
          <a:xfrm>
            <a:off x="1620838" y="1381125"/>
            <a:ext cx="5902325" cy="4094163"/>
          </a:xfrm>
          <a:prstGeom prst="rect">
            <a:avLst/>
          </a:prstGeom>
          <a:noFill/>
        </p:spPr>
      </p:pic>
      <p:sp>
        <p:nvSpPr>
          <p:cNvPr id="5123" name="Text Box 3"/>
          <p:cNvSpPr txBox="1">
            <a:spLocks noChangeArrowheads="1"/>
          </p:cNvSpPr>
          <p:nvPr/>
        </p:nvSpPr>
        <p:spPr bwMode="auto">
          <a:xfrm>
            <a:off x="1447800" y="5562600"/>
            <a:ext cx="6248400" cy="36933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dirty="0">
                <a:latin typeface="Times"/>
              </a:rPr>
              <a:t>Buy a fence from Bob’s Fencing Supply</a:t>
            </a:r>
          </a:p>
        </p:txBody>
      </p:sp>
      <p:sp>
        <p:nvSpPr>
          <p:cNvPr id="5124" name="Text Box 4"/>
          <p:cNvSpPr txBox="1">
            <a:spLocks noChangeArrowheads="1"/>
          </p:cNvSpPr>
          <p:nvPr/>
        </p:nvSpPr>
        <p:spPr bwMode="auto">
          <a:xfrm>
            <a:off x="914400" y="457200"/>
            <a:ext cx="7543800" cy="6463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dirty="0">
                <a:latin typeface="Times"/>
              </a:rPr>
              <a:t>I know I got the horizon crooked but it just looked better to me with the fence horizontal.</a:t>
            </a:r>
          </a:p>
        </p:txBody>
      </p:sp>
    </p:spTree>
    <p:extLst>
      <p:ext uri="{BB962C8B-B14F-4D97-AF65-F5344CB8AC3E}">
        <p14:creationId xmlns:p14="http://schemas.microsoft.com/office/powerpoint/2010/main" val="406059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499"/>
                                          </p:stCondLst>
                                        </p:cTn>
                                        <p:tgtEl>
                                          <p:spTgt spid="51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utoUpdateAnimBg="0"/>
      <p:bldP spid="5123" grpId="1" autoUpdateAnimBg="0"/>
      <p:bldP spid="512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Research</a:t>
            </a:r>
          </a:p>
        </p:txBody>
      </p:sp>
      <p:sp>
        <p:nvSpPr>
          <p:cNvPr id="6147" name="Rectangle 3"/>
          <p:cNvSpPr>
            <a:spLocks noGrp="1" noChangeArrowheads="1"/>
          </p:cNvSpPr>
          <p:nvPr>
            <p:ph type="body" idx="1"/>
          </p:nvPr>
        </p:nvSpPr>
        <p:spPr>
          <a:xfrm>
            <a:off x="188845" y="1600200"/>
            <a:ext cx="8686800" cy="4525963"/>
          </a:xfrm>
        </p:spPr>
        <p:txBody>
          <a:bodyPr/>
          <a:lstStyle/>
          <a:p>
            <a:r>
              <a:rPr lang="en-US" dirty="0"/>
              <a:t>A research report is one representation of reality.</a:t>
            </a:r>
          </a:p>
          <a:p>
            <a:r>
              <a:rPr lang="en-US" dirty="0"/>
              <a:t>Our job is to give the best representation we can.</a:t>
            </a:r>
          </a:p>
          <a:p>
            <a:r>
              <a:rPr lang="en-US" dirty="0"/>
              <a:t>That includes a description of the purpose of the representation.</a:t>
            </a:r>
          </a:p>
          <a:p>
            <a:r>
              <a:rPr lang="en-US" dirty="0"/>
              <a:t>Sometimes there are limitations to the representation and we have to own up to those.</a:t>
            </a:r>
          </a:p>
        </p:txBody>
      </p:sp>
    </p:spTree>
    <p:extLst>
      <p:ext uri="{BB962C8B-B14F-4D97-AF65-F5344CB8AC3E}">
        <p14:creationId xmlns:p14="http://schemas.microsoft.com/office/powerpoint/2010/main" val="6801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Subjectivity</a:t>
            </a:r>
          </a:p>
        </p:txBody>
      </p:sp>
      <p:sp>
        <p:nvSpPr>
          <p:cNvPr id="3" name="Content Placeholder 2"/>
          <p:cNvSpPr>
            <a:spLocks noGrp="1"/>
          </p:cNvSpPr>
          <p:nvPr>
            <p:ph idx="1"/>
          </p:nvPr>
        </p:nvSpPr>
        <p:spPr/>
        <p:txBody>
          <a:bodyPr/>
          <a:lstStyle/>
          <a:p>
            <a:r>
              <a:rPr lang="en-US" dirty="0"/>
              <a:t>The perceptions, experiences, expectations, personal or cultural understanding, and beliefs specific to a person that influence and inform an individual’s judgments about truth or reality. </a:t>
            </a:r>
          </a:p>
        </p:txBody>
      </p:sp>
    </p:spTree>
    <p:extLst>
      <p:ext uri="{BB962C8B-B14F-4D97-AF65-F5344CB8AC3E}">
        <p14:creationId xmlns:p14="http://schemas.microsoft.com/office/powerpoint/2010/main" val="775743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6193-2729-C043-B86C-F18AD7FAB33B}"/>
              </a:ext>
            </a:extLst>
          </p:cNvPr>
          <p:cNvSpPr>
            <a:spLocks noGrp="1"/>
          </p:cNvSpPr>
          <p:nvPr>
            <p:ph type="title"/>
          </p:nvPr>
        </p:nvSpPr>
        <p:spPr/>
        <p:txBody>
          <a:bodyPr/>
          <a:lstStyle/>
          <a:p>
            <a:r>
              <a:rPr lang="en-US" dirty="0"/>
              <a:t>Subjectivity</a:t>
            </a:r>
          </a:p>
        </p:txBody>
      </p:sp>
      <p:sp>
        <p:nvSpPr>
          <p:cNvPr id="3" name="Content Placeholder 2">
            <a:extLst>
              <a:ext uri="{FF2B5EF4-FFF2-40B4-BE49-F238E27FC236}">
                <a16:creationId xmlns:a16="http://schemas.microsoft.com/office/drawing/2014/main" id="{69D06D71-9BC3-674D-8972-6B114E7036AD}"/>
              </a:ext>
            </a:extLst>
          </p:cNvPr>
          <p:cNvSpPr>
            <a:spLocks noGrp="1"/>
          </p:cNvSpPr>
          <p:nvPr>
            <p:ph idx="1"/>
          </p:nvPr>
        </p:nvSpPr>
        <p:spPr/>
        <p:txBody>
          <a:bodyPr/>
          <a:lstStyle/>
          <a:p>
            <a:r>
              <a:rPr lang="en-US" dirty="0"/>
              <a:t>In the positivist approach, study design is used to eliminate subjectivity in order to be more confident about the truth of the findings.</a:t>
            </a:r>
          </a:p>
          <a:p>
            <a:r>
              <a:rPr lang="en-US" dirty="0"/>
              <a:t>In the non-positivist approach, subjectivity is emphasized to allow the reader of research to make his or her own judgement about the truth of the findings.</a:t>
            </a:r>
          </a:p>
        </p:txBody>
      </p:sp>
    </p:spTree>
    <p:extLst>
      <p:ext uri="{BB962C8B-B14F-4D97-AF65-F5344CB8AC3E}">
        <p14:creationId xmlns:p14="http://schemas.microsoft.com/office/powerpoint/2010/main" val="320743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Positionality</a:t>
            </a:r>
            <a:endParaRPr lang="en-US" dirty="0"/>
          </a:p>
        </p:txBody>
      </p:sp>
      <p:sp>
        <p:nvSpPr>
          <p:cNvPr id="3" name="Content Placeholder 2"/>
          <p:cNvSpPr>
            <a:spLocks noGrp="1"/>
          </p:cNvSpPr>
          <p:nvPr>
            <p:ph idx="1"/>
          </p:nvPr>
        </p:nvSpPr>
        <p:spPr/>
        <p:txBody>
          <a:bodyPr/>
          <a:lstStyle/>
          <a:p>
            <a:r>
              <a:rPr lang="en-US" dirty="0"/>
              <a:t>I see what I am disposed to see. </a:t>
            </a:r>
          </a:p>
          <a:p>
            <a:r>
              <a:rPr lang="en-US" dirty="0"/>
              <a:t>When I see something it means that I do not see other things. (figure/ground)</a:t>
            </a:r>
          </a:p>
        </p:txBody>
      </p:sp>
    </p:spTree>
    <p:extLst>
      <p:ext uri="{BB962C8B-B14F-4D97-AF65-F5344CB8AC3E}">
        <p14:creationId xmlns:p14="http://schemas.microsoft.com/office/powerpoint/2010/main" val="160836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Oval 3"/>
          <p:cNvSpPr>
            <a:spLocks noChangeArrowheads="1"/>
          </p:cNvSpPr>
          <p:nvPr/>
        </p:nvSpPr>
        <p:spPr bwMode="auto">
          <a:xfrm>
            <a:off x="1066800" y="838200"/>
            <a:ext cx="38862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38" name="TextBox 16"/>
          <p:cNvSpPr txBox="1">
            <a:spLocks noChangeArrowheads="1"/>
          </p:cNvSpPr>
          <p:nvPr/>
        </p:nvSpPr>
        <p:spPr bwMode="auto">
          <a:xfrm>
            <a:off x="2095500" y="1981200"/>
            <a:ext cx="1828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What is real</a:t>
            </a:r>
          </a:p>
        </p:txBody>
      </p:sp>
      <p:sp>
        <p:nvSpPr>
          <p:cNvPr id="23" name="TextBox 22"/>
          <p:cNvSpPr txBox="1"/>
          <p:nvPr/>
        </p:nvSpPr>
        <p:spPr>
          <a:xfrm rot="18925103">
            <a:off x="47625" y="1008063"/>
            <a:ext cx="2212975" cy="585787"/>
          </a:xfrm>
          <a:prstGeom prst="rect">
            <a:avLst/>
          </a:prstGeom>
          <a:noFill/>
        </p:spPr>
        <p:txBody>
          <a:bodyPr wrap="none">
            <a:spAutoFit/>
          </a:bodyPr>
          <a:lstStyle/>
          <a:p>
            <a:pPr algn="ctr">
              <a:defRPr/>
            </a:pPr>
            <a:r>
              <a:rPr lang="en-US" sz="3200" dirty="0">
                <a:solidFill>
                  <a:schemeClr val="bg1">
                    <a:lumMod val="50000"/>
                  </a:schemeClr>
                </a:solidFill>
                <a:latin typeface="Times"/>
                <a:cs typeface="Times"/>
              </a:rPr>
              <a:t>metaphysics</a:t>
            </a:r>
            <a:endParaRPr lang="en-US" dirty="0">
              <a:solidFill>
                <a:schemeClr val="bg1">
                  <a:lumMod val="50000"/>
                </a:schemeClr>
              </a:solidFill>
              <a:latin typeface="Times"/>
              <a:cs typeface="Times"/>
            </a:endParaRPr>
          </a:p>
        </p:txBody>
      </p:sp>
      <p:grpSp>
        <p:nvGrpSpPr>
          <p:cNvPr id="27" name="Group 26"/>
          <p:cNvGrpSpPr>
            <a:grpSpLocks/>
          </p:cNvGrpSpPr>
          <p:nvPr/>
        </p:nvGrpSpPr>
        <p:grpSpPr bwMode="auto">
          <a:xfrm>
            <a:off x="4267200" y="838200"/>
            <a:ext cx="4860925" cy="3048000"/>
            <a:chOff x="4267200" y="838200"/>
            <a:chExt cx="4860549" cy="3048000"/>
          </a:xfrm>
        </p:grpSpPr>
        <p:sp>
          <p:nvSpPr>
            <p:cNvPr id="14349" name="Oval 4"/>
            <p:cNvSpPr>
              <a:spLocks noChangeArrowheads="1"/>
            </p:cNvSpPr>
            <p:nvPr/>
          </p:nvSpPr>
          <p:spPr bwMode="auto">
            <a:xfrm>
              <a:off x="4267200" y="838200"/>
              <a:ext cx="3957919"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50" name="TextBox 17"/>
            <p:cNvSpPr txBox="1">
              <a:spLocks noChangeArrowheads="1"/>
            </p:cNvSpPr>
            <p:nvPr/>
          </p:nvSpPr>
          <p:spPr bwMode="auto">
            <a:xfrm>
              <a:off x="5334000" y="1619072"/>
              <a:ext cx="1828800"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What is knowledge based on</a:t>
              </a:r>
            </a:p>
          </p:txBody>
        </p:sp>
        <p:sp>
          <p:nvSpPr>
            <p:cNvPr id="14351" name="TextBox 23"/>
            <p:cNvSpPr txBox="1">
              <a:spLocks noChangeArrowheads="1"/>
            </p:cNvSpPr>
            <p:nvPr/>
          </p:nvSpPr>
          <p:spPr bwMode="auto">
            <a:xfrm rot="2561868">
              <a:off x="6731941" y="966387"/>
              <a:ext cx="239580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dirty="0">
                  <a:solidFill>
                    <a:srgbClr val="7F7F7F"/>
                  </a:solidFill>
                </a:rPr>
                <a:t>epistemology</a:t>
              </a:r>
              <a:endParaRPr lang="en-US" dirty="0">
                <a:solidFill>
                  <a:srgbClr val="7F7F7F"/>
                </a:solidFill>
              </a:endParaRPr>
            </a:p>
          </p:txBody>
        </p:sp>
      </p:grpSp>
      <p:grpSp>
        <p:nvGrpSpPr>
          <p:cNvPr id="29" name="Group 28"/>
          <p:cNvGrpSpPr>
            <a:grpSpLocks/>
          </p:cNvGrpSpPr>
          <p:nvPr/>
        </p:nvGrpSpPr>
        <p:grpSpPr bwMode="auto">
          <a:xfrm>
            <a:off x="4271963" y="3352800"/>
            <a:ext cx="4191000" cy="3048000"/>
            <a:chOff x="4271767" y="3352800"/>
            <a:chExt cx="4190459" cy="3048000"/>
          </a:xfrm>
        </p:grpSpPr>
        <p:sp>
          <p:nvSpPr>
            <p:cNvPr id="14346" name="Oval 5"/>
            <p:cNvSpPr>
              <a:spLocks noChangeArrowheads="1"/>
            </p:cNvSpPr>
            <p:nvPr/>
          </p:nvSpPr>
          <p:spPr bwMode="auto">
            <a:xfrm>
              <a:off x="4271767" y="3352800"/>
              <a:ext cx="3957833"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47" name="TextBox 19"/>
            <p:cNvSpPr txBox="1">
              <a:spLocks noChangeArrowheads="1"/>
            </p:cNvSpPr>
            <p:nvPr/>
          </p:nvSpPr>
          <p:spPr bwMode="auto">
            <a:xfrm>
              <a:off x="5376667" y="4267200"/>
              <a:ext cx="1826732"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How can thoughts be organized</a:t>
              </a:r>
            </a:p>
          </p:txBody>
        </p:sp>
        <p:sp>
          <p:nvSpPr>
            <p:cNvPr id="14348" name="TextBox 24"/>
            <p:cNvSpPr txBox="1">
              <a:spLocks noChangeArrowheads="1"/>
            </p:cNvSpPr>
            <p:nvPr/>
          </p:nvSpPr>
          <p:spPr bwMode="auto">
            <a:xfrm rot="-2518146">
              <a:off x="7458160" y="5631495"/>
              <a:ext cx="1004066"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logic</a:t>
              </a:r>
              <a:endParaRPr lang="en-US">
                <a:solidFill>
                  <a:srgbClr val="7F7F7F"/>
                </a:solidFill>
              </a:endParaRPr>
            </a:p>
          </p:txBody>
        </p:sp>
      </p:grpSp>
      <p:grpSp>
        <p:nvGrpSpPr>
          <p:cNvPr id="28" name="Group 27"/>
          <p:cNvGrpSpPr>
            <a:grpSpLocks/>
          </p:cNvGrpSpPr>
          <p:nvPr/>
        </p:nvGrpSpPr>
        <p:grpSpPr bwMode="auto">
          <a:xfrm>
            <a:off x="912813" y="3352800"/>
            <a:ext cx="4040187" cy="3303588"/>
            <a:chOff x="913071" y="3352800"/>
            <a:chExt cx="4039929" cy="3303264"/>
          </a:xfrm>
        </p:grpSpPr>
        <p:sp>
          <p:nvSpPr>
            <p:cNvPr id="14343" name="Oval 6"/>
            <p:cNvSpPr>
              <a:spLocks noChangeArrowheads="1"/>
            </p:cNvSpPr>
            <p:nvPr/>
          </p:nvSpPr>
          <p:spPr bwMode="auto">
            <a:xfrm>
              <a:off x="1066800" y="3352800"/>
              <a:ext cx="38862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44" name="TextBox 18"/>
            <p:cNvSpPr txBox="1">
              <a:spLocks noChangeArrowheads="1"/>
            </p:cNvSpPr>
            <p:nvPr/>
          </p:nvSpPr>
          <p:spPr bwMode="auto">
            <a:xfrm>
              <a:off x="1981200" y="4567535"/>
              <a:ext cx="2057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What is moral</a:t>
              </a:r>
            </a:p>
          </p:txBody>
        </p:sp>
        <p:sp>
          <p:nvSpPr>
            <p:cNvPr id="14345" name="TextBox 25"/>
            <p:cNvSpPr txBox="1">
              <a:spLocks noChangeArrowheads="1"/>
            </p:cNvSpPr>
            <p:nvPr/>
          </p:nvSpPr>
          <p:spPr bwMode="auto">
            <a:xfrm rot="2737418">
              <a:off x="395081" y="5553298"/>
              <a:ext cx="1620756"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axiology</a:t>
              </a:r>
              <a:endParaRPr lang="en-US">
                <a:solidFill>
                  <a:srgbClr val="7F7F7F"/>
                </a:solidFill>
              </a:endParaRPr>
            </a:p>
          </p:txBody>
        </p:sp>
      </p:grpSp>
    </p:spTree>
    <p:extLst>
      <p:ext uri="{BB962C8B-B14F-4D97-AF65-F5344CB8AC3E}">
        <p14:creationId xmlns:p14="http://schemas.microsoft.com/office/powerpoint/2010/main" val="19414930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Influence of </a:t>
            </a:r>
            <a:r>
              <a:rPr lang="en-US" dirty="0" err="1"/>
              <a:t>Positionality</a:t>
            </a:r>
            <a:endParaRPr lang="en-US" dirty="0"/>
          </a:p>
        </p:txBody>
      </p:sp>
      <p:sp>
        <p:nvSpPr>
          <p:cNvPr id="3" name="Content Placeholder 2"/>
          <p:cNvSpPr>
            <a:spLocks noGrp="1"/>
          </p:cNvSpPr>
          <p:nvPr>
            <p:ph idx="1"/>
          </p:nvPr>
        </p:nvSpPr>
        <p:spPr/>
        <p:txBody>
          <a:bodyPr/>
          <a:lstStyle/>
          <a:p>
            <a:r>
              <a:rPr lang="en-US" dirty="0"/>
              <a:t>Research design</a:t>
            </a:r>
          </a:p>
          <a:p>
            <a:r>
              <a:rPr lang="en-US" dirty="0"/>
              <a:t>Data gathering</a:t>
            </a:r>
          </a:p>
          <a:p>
            <a:r>
              <a:rPr lang="en-US" dirty="0"/>
              <a:t>Analysis</a:t>
            </a:r>
          </a:p>
        </p:txBody>
      </p:sp>
    </p:spTree>
    <p:extLst>
      <p:ext uri="{BB962C8B-B14F-4D97-AF65-F5344CB8AC3E}">
        <p14:creationId xmlns:p14="http://schemas.microsoft.com/office/powerpoint/2010/main" val="158150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Reflexivity</a:t>
            </a:r>
          </a:p>
        </p:txBody>
      </p:sp>
      <p:sp>
        <p:nvSpPr>
          <p:cNvPr id="3" name="Content Placeholder 2"/>
          <p:cNvSpPr>
            <a:spLocks noGrp="1"/>
          </p:cNvSpPr>
          <p:nvPr>
            <p:ph idx="1"/>
          </p:nvPr>
        </p:nvSpPr>
        <p:spPr>
          <a:xfrm>
            <a:off x="457200" y="1600200"/>
            <a:ext cx="7951411" cy="4603658"/>
          </a:xfrm>
        </p:spPr>
        <p:txBody>
          <a:bodyPr/>
          <a:lstStyle/>
          <a:p>
            <a:r>
              <a:rPr lang="en-US" dirty="0"/>
              <a:t>Since study design, data collection, and analysis are to some extent a product of the researcher’s positionality, it is crucial to research that a researcher makes the influences on subjectivity as apparent as possible.</a:t>
            </a:r>
          </a:p>
        </p:txBody>
      </p:sp>
    </p:spTree>
    <p:extLst>
      <p:ext uri="{BB962C8B-B14F-4D97-AF65-F5344CB8AC3E}">
        <p14:creationId xmlns:p14="http://schemas.microsoft.com/office/powerpoint/2010/main" val="592610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Reflexivity</a:t>
            </a:r>
          </a:p>
        </p:txBody>
      </p:sp>
      <p:sp>
        <p:nvSpPr>
          <p:cNvPr id="3" name="Content Placeholder 2"/>
          <p:cNvSpPr>
            <a:spLocks noGrp="1"/>
          </p:cNvSpPr>
          <p:nvPr>
            <p:ph idx="1"/>
          </p:nvPr>
        </p:nvSpPr>
        <p:spPr>
          <a:xfrm>
            <a:off x="457200" y="1600200"/>
            <a:ext cx="7951411" cy="4603658"/>
          </a:xfrm>
        </p:spPr>
        <p:txBody>
          <a:bodyPr>
            <a:normAutofit/>
          </a:bodyPr>
          <a:lstStyle/>
          <a:p>
            <a:r>
              <a:rPr lang="en-US" dirty="0"/>
              <a:t>In quantitative research we do this by eliminating as many influences of the researcher as possible.</a:t>
            </a:r>
          </a:p>
          <a:p>
            <a:pPr lvl="1"/>
            <a:r>
              <a:rPr lang="en-US" dirty="0"/>
              <a:t>Attention to validity and reliability usually presented in the methods section</a:t>
            </a:r>
          </a:p>
          <a:p>
            <a:r>
              <a:rPr lang="en-US" dirty="0"/>
              <a:t>In qualitative research we do this by including rigorous self-reflection on the research process in the final report.</a:t>
            </a:r>
          </a:p>
          <a:p>
            <a:pPr lvl="1"/>
            <a:r>
              <a:rPr lang="en-US" dirty="0"/>
              <a:t>It can be anywhere in the report</a:t>
            </a:r>
          </a:p>
          <a:p>
            <a:endParaRPr lang="en-US" dirty="0"/>
          </a:p>
        </p:txBody>
      </p:sp>
    </p:spTree>
    <p:extLst>
      <p:ext uri="{BB962C8B-B14F-4D97-AF65-F5344CB8AC3E}">
        <p14:creationId xmlns:p14="http://schemas.microsoft.com/office/powerpoint/2010/main" val="130923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8074228" cy="6858000"/>
          </a:xfrm>
          <a:prstGeom prst="rect">
            <a:avLst/>
          </a:prstGeom>
          <a:solidFill>
            <a:schemeClr val="accent1"/>
          </a:solidFill>
        </p:spPr>
      </p:pic>
    </p:spTree>
    <p:extLst>
      <p:ext uri="{BB962C8B-B14F-4D97-AF65-F5344CB8AC3E}">
        <p14:creationId xmlns:p14="http://schemas.microsoft.com/office/powerpoint/2010/main" val="1912320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431"/>
            <a:ext cx="8229600" cy="1143000"/>
          </a:xfrm>
        </p:spPr>
        <p:txBody>
          <a:bodyPr>
            <a:normAutofit fontScale="90000"/>
          </a:bodyPr>
          <a:lstStyle/>
          <a:p>
            <a:pPr>
              <a:defRPr/>
            </a:pPr>
            <a:r>
              <a:rPr lang="en-US" dirty="0"/>
              <a:t>Qualitative Interpretive Frameworks</a:t>
            </a:r>
          </a:p>
        </p:txBody>
      </p:sp>
      <p:sp>
        <p:nvSpPr>
          <p:cNvPr id="19" name="Content Placeholder 18"/>
          <p:cNvSpPr>
            <a:spLocks noGrp="1"/>
          </p:cNvSpPr>
          <p:nvPr>
            <p:ph idx="1"/>
          </p:nvPr>
        </p:nvSpPr>
        <p:spPr>
          <a:xfrm>
            <a:off x="3657600" y="2438400"/>
            <a:ext cx="6248400" cy="3581400"/>
          </a:xfrm>
        </p:spPr>
        <p:txBody>
          <a:bodyPr/>
          <a:lstStyle/>
          <a:p>
            <a:pPr>
              <a:defRPr/>
            </a:pPr>
            <a:r>
              <a:rPr lang="en-US" sz="2800" dirty="0"/>
              <a:t>Social Constructivism</a:t>
            </a:r>
          </a:p>
          <a:p>
            <a:pPr lvl="1">
              <a:defRPr/>
            </a:pPr>
            <a:r>
              <a:rPr lang="en-US" sz="2400" dirty="0"/>
              <a:t>Understanding lived experiences</a:t>
            </a:r>
          </a:p>
          <a:p>
            <a:pPr>
              <a:defRPr/>
            </a:pPr>
            <a:r>
              <a:rPr lang="en-US" sz="2800" dirty="0"/>
              <a:t>Pragmatism</a:t>
            </a:r>
          </a:p>
          <a:p>
            <a:pPr lvl="1">
              <a:defRPr/>
            </a:pPr>
            <a:r>
              <a:rPr lang="en-US" sz="2400" dirty="0"/>
              <a:t>Determining best outcomes</a:t>
            </a:r>
          </a:p>
          <a:p>
            <a:pPr>
              <a:defRPr/>
            </a:pPr>
            <a:r>
              <a:rPr lang="en-US" sz="2800" dirty="0"/>
              <a:t>Critical Theory</a:t>
            </a:r>
          </a:p>
          <a:p>
            <a:pPr lvl="1">
              <a:defRPr/>
            </a:pPr>
            <a:r>
              <a:rPr lang="en-US" sz="2400" dirty="0"/>
              <a:t>Facilitating emancipation</a:t>
            </a:r>
          </a:p>
        </p:txBody>
      </p:sp>
      <p:sp>
        <p:nvSpPr>
          <p:cNvPr id="13" name="Cloud 12"/>
          <p:cNvSpPr/>
          <p:nvPr/>
        </p:nvSpPr>
        <p:spPr bwMode="auto">
          <a:xfrm rot="10800000">
            <a:off x="533400" y="3470275"/>
            <a:ext cx="2174875" cy="2022475"/>
          </a:xfrm>
          <a:prstGeom prst="cloud">
            <a:avLst/>
          </a:prstGeom>
          <a:noFill/>
          <a:ln w="9525" cap="flat" cmpd="sng" algn="ctr">
            <a:solidFill>
              <a:schemeClr val="tx1"/>
            </a:solidFill>
            <a:prstDash val="solid"/>
            <a:round/>
            <a:headEnd type="none" w="med" len="med"/>
            <a:tailEnd type="none" w="med" len="med"/>
          </a:ln>
          <a:effectLst/>
          <a:extLst/>
        </p:spPr>
        <p:txBody>
          <a:bodyPr/>
          <a:lstStyle/>
          <a:p>
            <a:pPr>
              <a:defRPr/>
            </a:pPr>
            <a:endParaRPr lang="en-US"/>
          </a:p>
        </p:txBody>
      </p:sp>
      <p:sp>
        <p:nvSpPr>
          <p:cNvPr id="24581" name="TextBox 13"/>
          <p:cNvSpPr txBox="1">
            <a:spLocks noChangeArrowheads="1"/>
          </p:cNvSpPr>
          <p:nvPr/>
        </p:nvSpPr>
        <p:spPr bwMode="auto">
          <a:xfrm>
            <a:off x="685800" y="4262438"/>
            <a:ext cx="19288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Interpretivism</a:t>
            </a:r>
          </a:p>
        </p:txBody>
      </p:sp>
      <p:grpSp>
        <p:nvGrpSpPr>
          <p:cNvPr id="23" name="Group 22"/>
          <p:cNvGrpSpPr>
            <a:grpSpLocks/>
          </p:cNvGrpSpPr>
          <p:nvPr/>
        </p:nvGrpSpPr>
        <p:grpSpPr bwMode="auto">
          <a:xfrm>
            <a:off x="2743200" y="2743200"/>
            <a:ext cx="762000" cy="2286000"/>
            <a:chOff x="2743200" y="2743200"/>
            <a:chExt cx="762000" cy="2286000"/>
          </a:xfrm>
        </p:grpSpPr>
        <p:sp>
          <p:nvSpPr>
            <p:cNvPr id="24584" name="Left Arrow 19"/>
            <p:cNvSpPr>
              <a:spLocks noChangeArrowheads="1"/>
            </p:cNvSpPr>
            <p:nvPr/>
          </p:nvSpPr>
          <p:spPr bwMode="auto">
            <a:xfrm>
              <a:off x="2743200" y="3962400"/>
              <a:ext cx="685800" cy="1066800"/>
            </a:xfrm>
            <a:prstGeom prst="leftArrow">
              <a:avLst>
                <a:gd name="adj1" fmla="val 50000"/>
                <a:gd name="adj2" fmla="val 50000"/>
              </a:avLst>
            </a:prstGeom>
            <a:solidFill>
              <a:schemeClr val="tx1"/>
            </a:solidFill>
            <a:ln w="9525">
              <a:solidFill>
                <a:schemeClr val="tx1"/>
              </a:solidFill>
              <a:round/>
              <a:headEnd/>
              <a:tailEnd/>
            </a:ln>
          </p:spPr>
          <p:txBody>
            <a:bodyPr/>
            <a:lstStyle/>
            <a:p>
              <a:endParaRPr lang="en-US"/>
            </a:p>
          </p:txBody>
        </p:sp>
        <p:cxnSp>
          <p:nvCxnSpPr>
            <p:cNvPr id="22" name="Straight Connector 21"/>
            <p:cNvCxnSpPr/>
            <p:nvPr/>
          </p:nvCxnSpPr>
          <p:spPr bwMode="auto">
            <a:xfrm>
              <a:off x="3505200" y="2743200"/>
              <a:ext cx="0" cy="228600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505191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Why This Is Important</a:t>
            </a:r>
          </a:p>
        </p:txBody>
      </p:sp>
      <p:sp>
        <p:nvSpPr>
          <p:cNvPr id="3" name="Content Placeholder 2"/>
          <p:cNvSpPr>
            <a:spLocks noGrp="1"/>
          </p:cNvSpPr>
          <p:nvPr>
            <p:ph idx="1"/>
          </p:nvPr>
        </p:nvSpPr>
        <p:spPr/>
        <p:txBody>
          <a:bodyPr/>
          <a:lstStyle/>
          <a:p>
            <a:pPr>
              <a:defRPr/>
            </a:pPr>
            <a:r>
              <a:rPr lang="en-US" dirty="0"/>
              <a:t>Positionality</a:t>
            </a:r>
          </a:p>
          <a:p>
            <a:pPr>
              <a:defRPr/>
            </a:pPr>
            <a:r>
              <a:rPr lang="en-US" dirty="0"/>
              <a:t>How you gather and analyze data is influenced by what you intend to do with the results.</a:t>
            </a:r>
          </a:p>
          <a:p>
            <a:pPr marL="457200" lvl="1" indent="0" algn="ctr">
              <a:buFontTx/>
              <a:buNone/>
              <a:defRPr/>
            </a:pPr>
            <a:r>
              <a:rPr lang="en-US" dirty="0"/>
              <a:t>different purposes—different processes</a:t>
            </a:r>
          </a:p>
          <a:p>
            <a:pPr>
              <a:defRPr/>
            </a:pPr>
            <a:r>
              <a:rPr lang="en-US" dirty="0"/>
              <a:t>You have to be careful that you get the right study design for the right purpose.</a:t>
            </a:r>
          </a:p>
        </p:txBody>
      </p:sp>
    </p:spTree>
    <p:extLst>
      <p:ext uri="{BB962C8B-B14F-4D97-AF65-F5344CB8AC3E}">
        <p14:creationId xmlns:p14="http://schemas.microsoft.com/office/powerpoint/2010/main" val="1754667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082" y="264699"/>
            <a:ext cx="8229600" cy="1143000"/>
          </a:xfrm>
        </p:spPr>
        <p:txBody>
          <a:bodyPr/>
          <a:lstStyle/>
          <a:p>
            <a:r>
              <a:rPr lang="en-US" dirty="0"/>
              <a:t>John Creswell</a:t>
            </a:r>
          </a:p>
        </p:txBody>
      </p:sp>
      <p:sp>
        <p:nvSpPr>
          <p:cNvPr id="3" name="Content Placeholder 2"/>
          <p:cNvSpPr>
            <a:spLocks noGrp="1"/>
          </p:cNvSpPr>
          <p:nvPr>
            <p:ph idx="1"/>
          </p:nvPr>
        </p:nvSpPr>
        <p:spPr>
          <a:xfrm>
            <a:off x="457200" y="2246243"/>
            <a:ext cx="8229600" cy="4525963"/>
          </a:xfrm>
        </p:spPr>
        <p:txBody>
          <a:bodyPr/>
          <a:lstStyle/>
          <a:p>
            <a:r>
              <a:rPr lang="en-US" dirty="0"/>
              <a:t>University of Nebraska</a:t>
            </a:r>
          </a:p>
          <a:p>
            <a:endParaRPr lang="en-US" dirty="0"/>
          </a:p>
          <a:p>
            <a:endParaRPr lang="en-US" dirty="0"/>
          </a:p>
          <a:p>
            <a:pPr marL="465138" indent="-465138">
              <a:buNone/>
            </a:pPr>
            <a:r>
              <a:rPr lang="en-US" dirty="0"/>
              <a:t>Creswell, J. W. (2013</a:t>
            </a:r>
            <a:r>
              <a:rPr lang="en-US" i="1" dirty="0"/>
              <a:t>). Qualitative inquiry and research design: Choosing among five approaches</a:t>
            </a:r>
            <a:r>
              <a:rPr lang="en-US" dirty="0"/>
              <a:t> (4</a:t>
            </a:r>
            <a:r>
              <a:rPr lang="en-US" baseline="30000" dirty="0"/>
              <a:t>th</a:t>
            </a:r>
            <a:r>
              <a:rPr lang="en-US" dirty="0"/>
              <a:t> ed.). Los Angeles, CA: Sage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235" y="422053"/>
            <a:ext cx="2157896" cy="2162119"/>
          </a:xfrm>
          <a:prstGeom prst="rect">
            <a:avLst/>
          </a:prstGeom>
        </p:spPr>
      </p:pic>
    </p:spTree>
    <p:extLst>
      <p:ext uri="{BB962C8B-B14F-4D97-AF65-F5344CB8AC3E}">
        <p14:creationId xmlns:p14="http://schemas.microsoft.com/office/powerpoint/2010/main" val="14456519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Creswell’s 5 Methods</a:t>
            </a:r>
          </a:p>
        </p:txBody>
      </p:sp>
      <p:sp>
        <p:nvSpPr>
          <p:cNvPr id="3" name="Content Placeholder 2"/>
          <p:cNvSpPr>
            <a:spLocks noGrp="1"/>
          </p:cNvSpPr>
          <p:nvPr>
            <p:ph idx="1"/>
          </p:nvPr>
        </p:nvSpPr>
        <p:spPr>
          <a:xfrm>
            <a:off x="457200" y="1525054"/>
            <a:ext cx="8229600" cy="4525963"/>
          </a:xfrm>
        </p:spPr>
        <p:txBody>
          <a:bodyPr/>
          <a:lstStyle/>
          <a:p>
            <a:r>
              <a:rPr lang="en-US" dirty="0"/>
              <a:t>There are many, many more and many variations of each.</a:t>
            </a:r>
          </a:p>
          <a:p>
            <a:r>
              <a:rPr lang="en-US" dirty="0"/>
              <a:t>There is a continuum of the degree to which specific procedures should be used with each method. Creswell tends to be in the middle.</a:t>
            </a:r>
          </a:p>
          <a:p>
            <a:endParaRPr lang="en-US" dirty="0"/>
          </a:p>
          <a:p>
            <a:endParaRPr lang="en-US" dirty="0"/>
          </a:p>
        </p:txBody>
      </p:sp>
    </p:spTree>
    <p:extLst>
      <p:ext uri="{BB962C8B-B14F-4D97-AF65-F5344CB8AC3E}">
        <p14:creationId xmlns:p14="http://schemas.microsoft.com/office/powerpoint/2010/main" val="18241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a:t>Narrative Research</a:t>
            </a:r>
          </a:p>
        </p:txBody>
      </p:sp>
      <p:sp>
        <p:nvSpPr>
          <p:cNvPr id="3" name="Content Placeholder 2"/>
          <p:cNvSpPr>
            <a:spLocks noGrp="1"/>
          </p:cNvSpPr>
          <p:nvPr>
            <p:ph idx="1"/>
          </p:nvPr>
        </p:nvSpPr>
        <p:spPr>
          <a:xfrm>
            <a:off x="457200" y="1600200"/>
            <a:ext cx="8410620" cy="4525963"/>
          </a:xfrm>
        </p:spPr>
        <p:txBody>
          <a:bodyPr>
            <a:normAutofit/>
          </a:bodyPr>
          <a:lstStyle/>
          <a:p>
            <a:pPr>
              <a:defRPr/>
            </a:pPr>
            <a:r>
              <a:rPr lang="en-US" sz="2800" dirty="0"/>
              <a:t>Interpretive framework</a:t>
            </a:r>
          </a:p>
          <a:p>
            <a:pPr lvl="1">
              <a:defRPr/>
            </a:pPr>
            <a:r>
              <a:rPr lang="en-US" sz="2400" dirty="0"/>
              <a:t>Usually social constructivist</a:t>
            </a:r>
          </a:p>
          <a:p>
            <a:pPr>
              <a:defRPr/>
            </a:pPr>
            <a:r>
              <a:rPr lang="en-US" sz="2800" dirty="0"/>
              <a:t>Purpose</a:t>
            </a:r>
          </a:p>
          <a:p>
            <a:pPr lvl="1">
              <a:defRPr/>
            </a:pPr>
            <a:r>
              <a:rPr lang="en-US" sz="2400" dirty="0"/>
              <a:t>Examining experience through personal stories</a:t>
            </a:r>
          </a:p>
          <a:p>
            <a:pPr>
              <a:defRPr/>
            </a:pPr>
            <a:r>
              <a:rPr lang="en-US" sz="2800" dirty="0"/>
              <a:t>Data</a:t>
            </a:r>
          </a:p>
          <a:p>
            <a:pPr lvl="1">
              <a:defRPr/>
            </a:pPr>
            <a:r>
              <a:rPr lang="en-US" sz="2400" dirty="0"/>
              <a:t>The stories from one or a few respondents</a:t>
            </a:r>
          </a:p>
          <a:p>
            <a:pPr lvl="1">
              <a:defRPr/>
            </a:pPr>
            <a:r>
              <a:rPr lang="en-US" sz="2400" dirty="0"/>
              <a:t>Interviews but could include other forms</a:t>
            </a:r>
          </a:p>
          <a:p>
            <a:pPr>
              <a:defRPr/>
            </a:pPr>
            <a:r>
              <a:rPr lang="en-US" sz="2800" dirty="0"/>
              <a:t>Analysis</a:t>
            </a:r>
          </a:p>
          <a:p>
            <a:pPr lvl="1">
              <a:defRPr/>
            </a:pPr>
            <a:r>
              <a:rPr lang="en-US" sz="2400" dirty="0"/>
              <a:t>Usually analyzed thematically (coding)</a:t>
            </a:r>
          </a:p>
        </p:txBody>
      </p:sp>
    </p:spTree>
    <p:extLst>
      <p:ext uri="{BB962C8B-B14F-4D97-AF65-F5344CB8AC3E}">
        <p14:creationId xmlns:p14="http://schemas.microsoft.com/office/powerpoint/2010/main" val="1445674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a:t>Phenomenological Research</a:t>
            </a:r>
          </a:p>
        </p:txBody>
      </p:sp>
      <p:sp>
        <p:nvSpPr>
          <p:cNvPr id="3" name="Content Placeholder 2"/>
          <p:cNvSpPr>
            <a:spLocks noGrp="1"/>
          </p:cNvSpPr>
          <p:nvPr>
            <p:ph idx="1"/>
          </p:nvPr>
        </p:nvSpPr>
        <p:spPr>
          <a:xfrm>
            <a:off x="457200" y="1600200"/>
            <a:ext cx="8410620" cy="4525963"/>
          </a:xfrm>
        </p:spPr>
        <p:txBody>
          <a:bodyPr>
            <a:normAutofit fontScale="92500" lnSpcReduction="10000"/>
          </a:bodyPr>
          <a:lstStyle/>
          <a:p>
            <a:pPr>
              <a:defRPr/>
            </a:pPr>
            <a:r>
              <a:rPr lang="en-US" sz="2800" dirty="0"/>
              <a:t>Interpretive framework</a:t>
            </a:r>
          </a:p>
          <a:p>
            <a:pPr lvl="1">
              <a:defRPr/>
            </a:pPr>
            <a:r>
              <a:rPr lang="en-US" sz="2400" dirty="0"/>
              <a:t>Usually social constructivist</a:t>
            </a:r>
          </a:p>
          <a:p>
            <a:pPr>
              <a:defRPr/>
            </a:pPr>
            <a:r>
              <a:rPr lang="en-US" sz="2800" dirty="0"/>
              <a:t>Purpose</a:t>
            </a:r>
          </a:p>
          <a:p>
            <a:pPr lvl="1">
              <a:defRPr/>
            </a:pPr>
            <a:r>
              <a:rPr lang="en-US" sz="2400" dirty="0"/>
              <a:t>Establishing the </a:t>
            </a:r>
            <a:r>
              <a:rPr lang="en-US" sz="2400" i="1" dirty="0"/>
              <a:t>shared</a:t>
            </a:r>
            <a:r>
              <a:rPr lang="en-US" sz="2400" dirty="0"/>
              <a:t> </a:t>
            </a:r>
            <a:r>
              <a:rPr lang="en-US" sz="2400" i="1" dirty="0"/>
              <a:t>essence</a:t>
            </a:r>
            <a:r>
              <a:rPr lang="en-US" sz="2400" dirty="0"/>
              <a:t> of a phenomenon through lived experience</a:t>
            </a:r>
          </a:p>
          <a:p>
            <a:pPr>
              <a:defRPr/>
            </a:pPr>
            <a:r>
              <a:rPr lang="en-US" sz="2800" dirty="0"/>
              <a:t>Data</a:t>
            </a:r>
          </a:p>
          <a:p>
            <a:pPr lvl="1">
              <a:defRPr/>
            </a:pPr>
            <a:r>
              <a:rPr lang="en-US" sz="2400" dirty="0"/>
              <a:t>Exploration with a small group</a:t>
            </a:r>
          </a:p>
          <a:p>
            <a:pPr lvl="1">
              <a:defRPr/>
            </a:pPr>
            <a:r>
              <a:rPr lang="en-US" sz="2400" dirty="0"/>
              <a:t>Interviews</a:t>
            </a:r>
          </a:p>
          <a:p>
            <a:pPr>
              <a:defRPr/>
            </a:pPr>
            <a:r>
              <a:rPr lang="en-US" sz="2800" dirty="0"/>
              <a:t>Analysis</a:t>
            </a:r>
          </a:p>
          <a:p>
            <a:pPr lvl="1">
              <a:defRPr/>
            </a:pPr>
            <a:r>
              <a:rPr lang="en-US" sz="2400" dirty="0"/>
              <a:t>Usually analyzed thematically (coding)</a:t>
            </a:r>
          </a:p>
          <a:p>
            <a:pPr lvl="1">
              <a:defRPr/>
            </a:pPr>
            <a:r>
              <a:rPr lang="en-US" sz="2400" dirty="0"/>
              <a:t>Bracketing (removing influences of prior experience)</a:t>
            </a:r>
          </a:p>
        </p:txBody>
      </p:sp>
    </p:spTree>
    <p:extLst>
      <p:ext uri="{BB962C8B-B14F-4D97-AF65-F5344CB8AC3E}">
        <p14:creationId xmlns:p14="http://schemas.microsoft.com/office/powerpoint/2010/main" val="820112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r>
              <a:rPr lang="en-US"/>
              <a:t>Read Ornstein and Levine</a:t>
            </a:r>
          </a:p>
        </p:txBody>
      </p:sp>
    </p:spTree>
    <p:extLst>
      <p:ext uri="{BB962C8B-B14F-4D97-AF65-F5344CB8AC3E}">
        <p14:creationId xmlns:p14="http://schemas.microsoft.com/office/powerpoint/2010/main" val="2514452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a:t>Grounded Theory Research</a:t>
            </a:r>
          </a:p>
        </p:txBody>
      </p:sp>
      <p:sp>
        <p:nvSpPr>
          <p:cNvPr id="3" name="Content Placeholder 2"/>
          <p:cNvSpPr>
            <a:spLocks noGrp="1"/>
          </p:cNvSpPr>
          <p:nvPr>
            <p:ph idx="1"/>
          </p:nvPr>
        </p:nvSpPr>
        <p:spPr>
          <a:xfrm>
            <a:off x="457200" y="1600200"/>
            <a:ext cx="8410620" cy="4525963"/>
          </a:xfrm>
        </p:spPr>
        <p:txBody>
          <a:bodyPr>
            <a:normAutofit lnSpcReduction="10000"/>
          </a:bodyPr>
          <a:lstStyle/>
          <a:p>
            <a:pPr>
              <a:defRPr/>
            </a:pPr>
            <a:r>
              <a:rPr lang="en-US" sz="2800" dirty="0"/>
              <a:t>Interpretive framework</a:t>
            </a:r>
          </a:p>
          <a:p>
            <a:pPr lvl="1">
              <a:defRPr/>
            </a:pPr>
            <a:r>
              <a:rPr lang="en-US" sz="2400" dirty="0"/>
              <a:t>Usually social constructivist</a:t>
            </a:r>
          </a:p>
          <a:p>
            <a:pPr>
              <a:defRPr/>
            </a:pPr>
            <a:r>
              <a:rPr lang="en-US" sz="2800" dirty="0"/>
              <a:t>Purpose</a:t>
            </a:r>
          </a:p>
          <a:p>
            <a:pPr lvl="1">
              <a:defRPr/>
            </a:pPr>
            <a:r>
              <a:rPr lang="en-US" sz="2400" dirty="0"/>
              <a:t>Generation of a unified theoretical explanation</a:t>
            </a:r>
          </a:p>
          <a:p>
            <a:pPr>
              <a:defRPr/>
            </a:pPr>
            <a:r>
              <a:rPr lang="en-US" sz="2800" dirty="0"/>
              <a:t>Data</a:t>
            </a:r>
          </a:p>
          <a:p>
            <a:pPr lvl="1">
              <a:defRPr/>
            </a:pPr>
            <a:r>
              <a:rPr lang="en-US" sz="2400" dirty="0"/>
              <a:t>Exploration of processes over time</a:t>
            </a:r>
          </a:p>
          <a:p>
            <a:pPr lvl="1">
              <a:defRPr/>
            </a:pPr>
            <a:r>
              <a:rPr lang="en-US" sz="2400" dirty="0"/>
              <a:t>All possible sources</a:t>
            </a:r>
          </a:p>
          <a:p>
            <a:pPr>
              <a:defRPr/>
            </a:pPr>
            <a:r>
              <a:rPr lang="en-US" sz="2800" dirty="0"/>
              <a:t>Analysis</a:t>
            </a:r>
          </a:p>
          <a:p>
            <a:pPr lvl="1">
              <a:defRPr/>
            </a:pPr>
            <a:r>
              <a:rPr lang="en-US" sz="2400" dirty="0"/>
              <a:t>Coding categories</a:t>
            </a:r>
          </a:p>
          <a:p>
            <a:pPr lvl="1">
              <a:defRPr/>
            </a:pPr>
            <a:r>
              <a:rPr lang="en-US" sz="2400" dirty="0"/>
              <a:t>Constant comparative</a:t>
            </a:r>
          </a:p>
        </p:txBody>
      </p:sp>
    </p:spTree>
    <p:extLst>
      <p:ext uri="{BB962C8B-B14F-4D97-AF65-F5344CB8AC3E}">
        <p14:creationId xmlns:p14="http://schemas.microsoft.com/office/powerpoint/2010/main" val="1079581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a:t>Ethnographic Research</a:t>
            </a:r>
          </a:p>
        </p:txBody>
      </p:sp>
      <p:sp>
        <p:nvSpPr>
          <p:cNvPr id="3" name="Content Placeholder 2"/>
          <p:cNvSpPr>
            <a:spLocks noGrp="1"/>
          </p:cNvSpPr>
          <p:nvPr>
            <p:ph idx="1"/>
          </p:nvPr>
        </p:nvSpPr>
        <p:spPr>
          <a:xfrm>
            <a:off x="457200" y="1600200"/>
            <a:ext cx="8410620" cy="4525963"/>
          </a:xfrm>
        </p:spPr>
        <p:txBody>
          <a:bodyPr>
            <a:normAutofit lnSpcReduction="10000"/>
          </a:bodyPr>
          <a:lstStyle/>
          <a:p>
            <a:pPr>
              <a:defRPr/>
            </a:pPr>
            <a:r>
              <a:rPr lang="en-US" sz="2800" dirty="0"/>
              <a:t>Interpretive framework</a:t>
            </a:r>
          </a:p>
          <a:p>
            <a:pPr lvl="1">
              <a:defRPr/>
            </a:pPr>
            <a:r>
              <a:rPr lang="en-US" sz="2400" dirty="0"/>
              <a:t>Usually social constructivist</a:t>
            </a:r>
          </a:p>
          <a:p>
            <a:pPr>
              <a:defRPr/>
            </a:pPr>
            <a:r>
              <a:rPr lang="en-US" sz="2800" dirty="0"/>
              <a:t>Purpose</a:t>
            </a:r>
          </a:p>
          <a:p>
            <a:pPr lvl="1">
              <a:defRPr/>
            </a:pPr>
            <a:r>
              <a:rPr lang="en-US" sz="2400" dirty="0"/>
              <a:t>Generation of shared patterns within a group (culture)</a:t>
            </a:r>
          </a:p>
          <a:p>
            <a:pPr>
              <a:defRPr/>
            </a:pPr>
            <a:r>
              <a:rPr lang="en-US" sz="2800" dirty="0"/>
              <a:t>Data</a:t>
            </a:r>
          </a:p>
          <a:p>
            <a:pPr lvl="1">
              <a:defRPr/>
            </a:pPr>
            <a:r>
              <a:rPr lang="en-US" sz="2400" dirty="0"/>
              <a:t>Examines social organization through fieldwork</a:t>
            </a:r>
          </a:p>
          <a:p>
            <a:pPr lvl="1">
              <a:defRPr/>
            </a:pPr>
            <a:r>
              <a:rPr lang="en-US" sz="2400" dirty="0"/>
              <a:t>All possible sources</a:t>
            </a:r>
          </a:p>
          <a:p>
            <a:pPr lvl="1">
              <a:defRPr/>
            </a:pPr>
            <a:r>
              <a:rPr lang="en-US" sz="2400" dirty="0"/>
              <a:t>Gathering of direct quotations</a:t>
            </a:r>
          </a:p>
          <a:p>
            <a:pPr>
              <a:defRPr/>
            </a:pPr>
            <a:r>
              <a:rPr lang="en-US" sz="2800" dirty="0"/>
              <a:t>Analysis</a:t>
            </a:r>
          </a:p>
          <a:p>
            <a:pPr lvl="1">
              <a:defRPr/>
            </a:pPr>
            <a:r>
              <a:rPr lang="en-US" sz="2400" dirty="0"/>
              <a:t>Usually analyzed thematically (coding)</a:t>
            </a:r>
          </a:p>
        </p:txBody>
      </p:sp>
    </p:spTree>
    <p:extLst>
      <p:ext uri="{BB962C8B-B14F-4D97-AF65-F5344CB8AC3E}">
        <p14:creationId xmlns:p14="http://schemas.microsoft.com/office/powerpoint/2010/main" val="434768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000" dirty="0"/>
              <a:t>Case Study Research</a:t>
            </a:r>
          </a:p>
        </p:txBody>
      </p:sp>
      <p:sp>
        <p:nvSpPr>
          <p:cNvPr id="3" name="Content Placeholder 2"/>
          <p:cNvSpPr>
            <a:spLocks noGrp="1"/>
          </p:cNvSpPr>
          <p:nvPr>
            <p:ph idx="1"/>
          </p:nvPr>
        </p:nvSpPr>
        <p:spPr>
          <a:xfrm>
            <a:off x="457200" y="1600200"/>
            <a:ext cx="8410620" cy="4525963"/>
          </a:xfrm>
        </p:spPr>
        <p:txBody>
          <a:bodyPr>
            <a:normAutofit/>
          </a:bodyPr>
          <a:lstStyle/>
          <a:p>
            <a:pPr>
              <a:defRPr/>
            </a:pPr>
            <a:r>
              <a:rPr lang="en-US" sz="2800" dirty="0"/>
              <a:t>Interpretive framework</a:t>
            </a:r>
          </a:p>
          <a:p>
            <a:pPr lvl="1">
              <a:defRPr/>
            </a:pPr>
            <a:r>
              <a:rPr lang="en-US" sz="2400" dirty="0"/>
              <a:t>Usually social constructivist</a:t>
            </a:r>
          </a:p>
          <a:p>
            <a:pPr>
              <a:defRPr/>
            </a:pPr>
            <a:r>
              <a:rPr lang="en-US" sz="2800" dirty="0"/>
              <a:t>Purpose</a:t>
            </a:r>
          </a:p>
          <a:p>
            <a:pPr lvl="1">
              <a:defRPr/>
            </a:pPr>
            <a:r>
              <a:rPr lang="en-US" sz="2400" dirty="0"/>
              <a:t>Generation of </a:t>
            </a:r>
            <a:r>
              <a:rPr lang="en-US" sz="2400" i="1" dirty="0"/>
              <a:t>assertions</a:t>
            </a:r>
            <a:r>
              <a:rPr lang="en-US" sz="2400" dirty="0"/>
              <a:t> about a case</a:t>
            </a:r>
          </a:p>
          <a:p>
            <a:pPr>
              <a:defRPr/>
            </a:pPr>
            <a:r>
              <a:rPr lang="en-US" sz="2800" dirty="0"/>
              <a:t>Data</a:t>
            </a:r>
          </a:p>
          <a:p>
            <a:pPr lvl="1">
              <a:defRPr/>
            </a:pPr>
            <a:r>
              <a:rPr lang="en-US" sz="2400" dirty="0"/>
              <a:t>Examines an individual or a small group usually</a:t>
            </a:r>
          </a:p>
          <a:p>
            <a:pPr lvl="1">
              <a:defRPr/>
            </a:pPr>
            <a:r>
              <a:rPr lang="en-US" sz="2400" dirty="0"/>
              <a:t>All possible sources</a:t>
            </a:r>
          </a:p>
          <a:p>
            <a:pPr>
              <a:defRPr/>
            </a:pPr>
            <a:r>
              <a:rPr lang="en-US" sz="2800" dirty="0"/>
              <a:t>Analysis</a:t>
            </a:r>
          </a:p>
          <a:p>
            <a:pPr lvl="1">
              <a:defRPr/>
            </a:pPr>
            <a:r>
              <a:rPr lang="en-US" sz="2400" dirty="0"/>
              <a:t>A case description</a:t>
            </a:r>
          </a:p>
        </p:txBody>
      </p:sp>
    </p:spTree>
    <p:extLst>
      <p:ext uri="{BB962C8B-B14F-4D97-AF65-F5344CB8AC3E}">
        <p14:creationId xmlns:p14="http://schemas.microsoft.com/office/powerpoint/2010/main" val="1421434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about pragmatism </a:t>
            </a:r>
            <a:br>
              <a:rPr lang="en-US" dirty="0"/>
            </a:br>
            <a:r>
              <a:rPr lang="en-US" dirty="0"/>
              <a:t>and critical theory?</a:t>
            </a:r>
          </a:p>
        </p:txBody>
      </p:sp>
      <p:sp>
        <p:nvSpPr>
          <p:cNvPr id="3" name="Content Placeholder 2"/>
          <p:cNvSpPr>
            <a:spLocks noGrp="1"/>
          </p:cNvSpPr>
          <p:nvPr>
            <p:ph idx="1"/>
          </p:nvPr>
        </p:nvSpPr>
        <p:spPr/>
        <p:txBody>
          <a:bodyPr/>
          <a:lstStyle/>
          <a:p>
            <a:endParaRPr lang="en-US" dirty="0"/>
          </a:p>
          <a:p>
            <a:r>
              <a:rPr lang="en-US" dirty="0"/>
              <a:t>Narrative</a:t>
            </a:r>
          </a:p>
          <a:p>
            <a:r>
              <a:rPr lang="en-US" dirty="0"/>
              <a:t>Phenomenological</a:t>
            </a:r>
          </a:p>
          <a:p>
            <a:r>
              <a:rPr lang="en-US" dirty="0"/>
              <a:t>Grounded theory</a:t>
            </a:r>
          </a:p>
          <a:p>
            <a:r>
              <a:rPr lang="en-US" dirty="0"/>
              <a:t>Ethnographic</a:t>
            </a:r>
          </a:p>
          <a:p>
            <a:r>
              <a:rPr lang="en-US" dirty="0"/>
              <a:t>Case study</a:t>
            </a:r>
          </a:p>
          <a:p>
            <a:endParaRPr lang="en-US" dirty="0"/>
          </a:p>
        </p:txBody>
      </p:sp>
    </p:spTree>
    <p:extLst>
      <p:ext uri="{BB962C8B-B14F-4D97-AF65-F5344CB8AC3E}">
        <p14:creationId xmlns:p14="http://schemas.microsoft.com/office/powerpoint/2010/main" val="1439266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other thoughts …</a:t>
            </a:r>
          </a:p>
        </p:txBody>
      </p:sp>
      <p:sp>
        <p:nvSpPr>
          <p:cNvPr id="3" name="Content Placeholder 2"/>
          <p:cNvSpPr>
            <a:spLocks noGrp="1"/>
          </p:cNvSpPr>
          <p:nvPr>
            <p:ph idx="1"/>
          </p:nvPr>
        </p:nvSpPr>
        <p:spPr>
          <a:xfrm>
            <a:off x="457200" y="1600200"/>
            <a:ext cx="8597348" cy="4525963"/>
          </a:xfrm>
        </p:spPr>
        <p:txBody>
          <a:bodyPr/>
          <a:lstStyle/>
          <a:p>
            <a:endParaRPr lang="en-US" dirty="0"/>
          </a:p>
          <a:p>
            <a:r>
              <a:rPr lang="en-US" dirty="0"/>
              <a:t>Hermeneutics (analysis of texts)</a:t>
            </a:r>
          </a:p>
          <a:p>
            <a:pPr lvl="1"/>
            <a:r>
              <a:rPr lang="en-US" dirty="0"/>
              <a:t>Hermeneutical circles</a:t>
            </a:r>
          </a:p>
          <a:p>
            <a:r>
              <a:rPr lang="en-US" dirty="0"/>
              <a:t>Descriptive statistics</a:t>
            </a:r>
          </a:p>
          <a:p>
            <a:pPr lvl="1"/>
            <a:r>
              <a:rPr lang="en-US" dirty="0"/>
              <a:t>Summaries of characteristics of individuals in groups</a:t>
            </a:r>
          </a:p>
          <a:p>
            <a:r>
              <a:rPr lang="en-US" dirty="0"/>
              <a:t>Historical</a:t>
            </a:r>
          </a:p>
        </p:txBody>
      </p:sp>
    </p:spTree>
    <p:extLst>
      <p:ext uri="{BB962C8B-B14F-4D97-AF65-F5344CB8AC3E}">
        <p14:creationId xmlns:p14="http://schemas.microsoft.com/office/powerpoint/2010/main" val="496601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Creswell’s General Thoughts </a:t>
            </a:r>
            <a:br>
              <a:rPr lang="en-US" dirty="0"/>
            </a:br>
            <a:r>
              <a:rPr lang="en-US" dirty="0"/>
              <a:t>About Qualitative Research</a:t>
            </a:r>
          </a:p>
        </p:txBody>
      </p:sp>
      <p:sp>
        <p:nvSpPr>
          <p:cNvPr id="3" name="Content Placeholder 2"/>
          <p:cNvSpPr>
            <a:spLocks noGrp="1"/>
          </p:cNvSpPr>
          <p:nvPr>
            <p:ph idx="1"/>
          </p:nvPr>
        </p:nvSpPr>
        <p:spPr/>
        <p:txBody>
          <a:bodyPr>
            <a:normAutofit/>
          </a:bodyPr>
          <a:lstStyle/>
          <a:p>
            <a:pPr marL="0" indent="0">
              <a:buNone/>
              <a:defRPr/>
            </a:pPr>
            <a:endParaRPr lang="en-US" dirty="0"/>
          </a:p>
          <a:p>
            <a:pPr>
              <a:defRPr/>
            </a:pPr>
            <a:r>
              <a:rPr lang="en-US" dirty="0"/>
              <a:t>Time</a:t>
            </a:r>
          </a:p>
          <a:p>
            <a:pPr>
              <a:defRPr/>
            </a:pPr>
            <a:r>
              <a:rPr lang="en-US" dirty="0"/>
              <a:t>Complex data analysis</a:t>
            </a:r>
          </a:p>
          <a:p>
            <a:pPr>
              <a:defRPr/>
            </a:pPr>
            <a:r>
              <a:rPr lang="en-US" dirty="0"/>
              <a:t>Lots of writing</a:t>
            </a:r>
          </a:p>
          <a:p>
            <a:pPr>
              <a:defRPr/>
            </a:pPr>
            <a:r>
              <a:rPr lang="en-US" dirty="0"/>
              <a:t>Methods are not necessarily established for each kind of research</a:t>
            </a:r>
          </a:p>
        </p:txBody>
      </p:sp>
    </p:spTree>
    <p:extLst>
      <p:ext uri="{BB962C8B-B14F-4D97-AF65-F5344CB8AC3E}">
        <p14:creationId xmlns:p14="http://schemas.microsoft.com/office/powerpoint/2010/main" val="1560158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Creswell’s Process</a:t>
            </a:r>
          </a:p>
        </p:txBody>
      </p:sp>
      <p:sp>
        <p:nvSpPr>
          <p:cNvPr id="3" name="Content Placeholder 2"/>
          <p:cNvSpPr>
            <a:spLocks noGrp="1"/>
          </p:cNvSpPr>
          <p:nvPr>
            <p:ph idx="1"/>
          </p:nvPr>
        </p:nvSpPr>
        <p:spPr/>
        <p:txBody>
          <a:bodyPr>
            <a:normAutofit/>
          </a:bodyPr>
          <a:lstStyle/>
          <a:p>
            <a:pPr>
              <a:defRPr/>
            </a:pPr>
            <a:r>
              <a:rPr lang="en-US" dirty="0"/>
              <a:t>Think about assumptions</a:t>
            </a:r>
          </a:p>
          <a:p>
            <a:pPr>
              <a:defRPr/>
            </a:pPr>
            <a:r>
              <a:rPr lang="en-US" dirty="0"/>
              <a:t>Start reading the literature</a:t>
            </a:r>
          </a:p>
          <a:p>
            <a:pPr>
              <a:defRPr/>
            </a:pPr>
            <a:r>
              <a:rPr lang="en-US" dirty="0"/>
              <a:t>Gather data from a variety of sources</a:t>
            </a:r>
          </a:p>
          <a:p>
            <a:pPr>
              <a:defRPr/>
            </a:pPr>
            <a:r>
              <a:rPr lang="en-US" dirty="0"/>
              <a:t>Analyze</a:t>
            </a:r>
          </a:p>
          <a:p>
            <a:pPr>
              <a:defRPr/>
            </a:pPr>
            <a:r>
              <a:rPr lang="en-US" dirty="0"/>
              <a:t>Validate</a:t>
            </a:r>
          </a:p>
          <a:p>
            <a:pPr>
              <a:defRPr/>
            </a:pPr>
            <a:r>
              <a:rPr lang="en-US" dirty="0"/>
              <a:t>Report in an engaging style</a:t>
            </a:r>
          </a:p>
        </p:txBody>
      </p:sp>
    </p:spTree>
    <p:extLst>
      <p:ext uri="{BB962C8B-B14F-4D97-AF65-F5344CB8AC3E}">
        <p14:creationId xmlns:p14="http://schemas.microsoft.com/office/powerpoint/2010/main" val="812529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Oval 3"/>
          <p:cNvSpPr>
            <a:spLocks noChangeArrowheads="1"/>
          </p:cNvSpPr>
          <p:nvPr/>
        </p:nvSpPr>
        <p:spPr bwMode="auto">
          <a:xfrm>
            <a:off x="1066800" y="838200"/>
            <a:ext cx="38862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2" name="Oval 4"/>
          <p:cNvSpPr>
            <a:spLocks noChangeArrowheads="1"/>
          </p:cNvSpPr>
          <p:nvPr/>
        </p:nvSpPr>
        <p:spPr bwMode="auto">
          <a:xfrm>
            <a:off x="4267200" y="838200"/>
            <a:ext cx="39624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3" name="Oval 5"/>
          <p:cNvSpPr>
            <a:spLocks noChangeArrowheads="1"/>
          </p:cNvSpPr>
          <p:nvPr/>
        </p:nvSpPr>
        <p:spPr bwMode="auto">
          <a:xfrm>
            <a:off x="4267200" y="3352800"/>
            <a:ext cx="39624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4" name="Oval 6"/>
          <p:cNvSpPr>
            <a:spLocks noChangeArrowheads="1"/>
          </p:cNvSpPr>
          <p:nvPr/>
        </p:nvSpPr>
        <p:spPr bwMode="auto">
          <a:xfrm>
            <a:off x="1066800" y="3352800"/>
            <a:ext cx="38862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65" name="TextBox 16"/>
          <p:cNvSpPr txBox="1">
            <a:spLocks noChangeArrowheads="1"/>
          </p:cNvSpPr>
          <p:nvPr/>
        </p:nvSpPr>
        <p:spPr bwMode="auto">
          <a:xfrm>
            <a:off x="2095500" y="1711325"/>
            <a:ext cx="1828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Unchanging universal mind</a:t>
            </a:r>
          </a:p>
        </p:txBody>
      </p:sp>
      <p:sp>
        <p:nvSpPr>
          <p:cNvPr id="15366" name="TextBox 17"/>
          <p:cNvSpPr txBox="1">
            <a:spLocks noChangeArrowheads="1"/>
          </p:cNvSpPr>
          <p:nvPr/>
        </p:nvSpPr>
        <p:spPr bwMode="auto">
          <a:xfrm>
            <a:off x="5334000" y="1895475"/>
            <a:ext cx="18288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Realizing latent ideas</a:t>
            </a:r>
          </a:p>
        </p:txBody>
      </p:sp>
      <p:sp>
        <p:nvSpPr>
          <p:cNvPr id="15367" name="TextBox 18"/>
          <p:cNvSpPr txBox="1">
            <a:spLocks noChangeArrowheads="1"/>
          </p:cNvSpPr>
          <p:nvPr/>
        </p:nvSpPr>
        <p:spPr bwMode="auto">
          <a:xfrm>
            <a:off x="1981200" y="4527550"/>
            <a:ext cx="20574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Absolute and eternal</a:t>
            </a:r>
          </a:p>
        </p:txBody>
      </p:sp>
      <p:sp>
        <p:nvSpPr>
          <p:cNvPr id="15368" name="TextBox 19"/>
          <p:cNvSpPr txBox="1">
            <a:spLocks noChangeArrowheads="1"/>
          </p:cNvSpPr>
          <p:nvPr/>
        </p:nvSpPr>
        <p:spPr bwMode="auto">
          <a:xfrm>
            <a:off x="5334000" y="4343400"/>
            <a:ext cx="1828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Deductive from universals</a:t>
            </a:r>
          </a:p>
        </p:txBody>
      </p:sp>
      <p:sp>
        <p:nvSpPr>
          <p:cNvPr id="23" name="TextBox 22"/>
          <p:cNvSpPr txBox="1"/>
          <p:nvPr/>
        </p:nvSpPr>
        <p:spPr>
          <a:xfrm rot="18925103">
            <a:off x="47625" y="1008063"/>
            <a:ext cx="2212975" cy="585787"/>
          </a:xfrm>
          <a:prstGeom prst="rect">
            <a:avLst/>
          </a:prstGeom>
          <a:noFill/>
        </p:spPr>
        <p:txBody>
          <a:bodyPr wrap="none">
            <a:spAutoFit/>
          </a:bodyPr>
          <a:lstStyle/>
          <a:p>
            <a:pPr algn="ctr">
              <a:defRPr/>
            </a:pPr>
            <a:r>
              <a:rPr lang="en-US" sz="3200" dirty="0">
                <a:solidFill>
                  <a:schemeClr val="bg1">
                    <a:lumMod val="50000"/>
                  </a:schemeClr>
                </a:solidFill>
                <a:latin typeface="Times"/>
                <a:cs typeface="Times"/>
              </a:rPr>
              <a:t>metaphysics</a:t>
            </a:r>
            <a:endParaRPr lang="en-US" dirty="0">
              <a:solidFill>
                <a:schemeClr val="bg1">
                  <a:lumMod val="50000"/>
                </a:schemeClr>
              </a:solidFill>
              <a:latin typeface="Times"/>
              <a:cs typeface="Times"/>
            </a:endParaRPr>
          </a:p>
        </p:txBody>
      </p:sp>
      <p:sp>
        <p:nvSpPr>
          <p:cNvPr id="15370" name="TextBox 23"/>
          <p:cNvSpPr txBox="1">
            <a:spLocks noChangeArrowheads="1"/>
          </p:cNvSpPr>
          <p:nvPr/>
        </p:nvSpPr>
        <p:spPr bwMode="auto">
          <a:xfrm rot="2561868">
            <a:off x="6732588" y="966788"/>
            <a:ext cx="23955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rgbClr val="7F7F7F"/>
                </a:solidFill>
              </a:rPr>
              <a:t>epistemology</a:t>
            </a:r>
            <a:endParaRPr lang="en-US">
              <a:solidFill>
                <a:srgbClr val="7F7F7F"/>
              </a:solidFill>
            </a:endParaRPr>
          </a:p>
        </p:txBody>
      </p:sp>
      <p:sp>
        <p:nvSpPr>
          <p:cNvPr id="15371" name="TextBox 24"/>
          <p:cNvSpPr txBox="1">
            <a:spLocks noChangeArrowheads="1"/>
          </p:cNvSpPr>
          <p:nvPr/>
        </p:nvSpPr>
        <p:spPr bwMode="auto">
          <a:xfrm rot="-2518146">
            <a:off x="7381875" y="5630863"/>
            <a:ext cx="100488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logic</a:t>
            </a:r>
            <a:endParaRPr lang="en-US">
              <a:solidFill>
                <a:srgbClr val="7F7F7F"/>
              </a:solidFill>
            </a:endParaRPr>
          </a:p>
        </p:txBody>
      </p:sp>
      <p:sp>
        <p:nvSpPr>
          <p:cNvPr id="15372" name="TextBox 25"/>
          <p:cNvSpPr txBox="1">
            <a:spLocks noChangeArrowheads="1"/>
          </p:cNvSpPr>
          <p:nvPr/>
        </p:nvSpPr>
        <p:spPr bwMode="auto">
          <a:xfrm rot="2737418">
            <a:off x="395288" y="5553075"/>
            <a:ext cx="162083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axiology</a:t>
            </a:r>
            <a:endParaRPr lang="en-US">
              <a:solidFill>
                <a:srgbClr val="7F7F7F"/>
              </a:solidFill>
            </a:endParaRPr>
          </a:p>
        </p:txBody>
      </p:sp>
      <p:sp>
        <p:nvSpPr>
          <p:cNvPr id="15373" name="Rectangle 2"/>
          <p:cNvSpPr txBox="1">
            <a:spLocks noChangeArrowheads="1"/>
          </p:cNvSpPr>
          <p:nvPr/>
        </p:nvSpPr>
        <p:spPr bwMode="auto">
          <a:xfrm>
            <a:off x="6858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400">
                <a:solidFill>
                  <a:schemeClr val="tx2"/>
                </a:solidFill>
              </a:rPr>
              <a:t>Idealism</a:t>
            </a:r>
          </a:p>
        </p:txBody>
      </p:sp>
      <p:sp>
        <p:nvSpPr>
          <p:cNvPr id="15" name="TextBox 14"/>
          <p:cNvSpPr txBox="1"/>
          <p:nvPr/>
        </p:nvSpPr>
        <p:spPr>
          <a:xfrm>
            <a:off x="0" y="3"/>
            <a:ext cx="9144000" cy="8956297"/>
          </a:xfrm>
          <a:prstGeom prst="rect">
            <a:avLst/>
          </a:prstGeom>
          <a:solidFill>
            <a:schemeClr val="tx1">
              <a:alpha val="50000"/>
            </a:schemeClr>
          </a:solidFill>
        </p:spPr>
        <p:txBody>
          <a:bodyPr wrap="square" rtlCol="0">
            <a:spAutoFit/>
          </a:bodyPr>
          <a:lstStyle/>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r>
              <a:rPr lang="en-US" sz="4800" dirty="0">
                <a:solidFill>
                  <a:schemeClr val="bg1"/>
                </a:solidFill>
                <a:latin typeface="Times"/>
                <a:cs typeface="Times"/>
              </a:rPr>
              <a:t>Plato, Berkeley, Many Religions</a:t>
            </a: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p:txBody>
      </p:sp>
    </p:spTree>
    <p:extLst>
      <p:ext uri="{BB962C8B-B14F-4D97-AF65-F5344CB8AC3E}">
        <p14:creationId xmlns:p14="http://schemas.microsoft.com/office/powerpoint/2010/main" val="340707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Oval 3"/>
          <p:cNvSpPr>
            <a:spLocks noChangeArrowheads="1"/>
          </p:cNvSpPr>
          <p:nvPr/>
        </p:nvSpPr>
        <p:spPr bwMode="auto">
          <a:xfrm>
            <a:off x="1066800" y="838200"/>
            <a:ext cx="38862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6386" name="Oval 4"/>
          <p:cNvSpPr>
            <a:spLocks noChangeArrowheads="1"/>
          </p:cNvSpPr>
          <p:nvPr/>
        </p:nvSpPr>
        <p:spPr bwMode="auto">
          <a:xfrm>
            <a:off x="4267200" y="838200"/>
            <a:ext cx="39624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6387" name="Oval 5"/>
          <p:cNvSpPr>
            <a:spLocks noChangeArrowheads="1"/>
          </p:cNvSpPr>
          <p:nvPr/>
        </p:nvSpPr>
        <p:spPr bwMode="auto">
          <a:xfrm>
            <a:off x="4267200" y="3352800"/>
            <a:ext cx="39624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6388" name="Oval 6"/>
          <p:cNvSpPr>
            <a:spLocks noChangeArrowheads="1"/>
          </p:cNvSpPr>
          <p:nvPr/>
        </p:nvSpPr>
        <p:spPr bwMode="auto">
          <a:xfrm>
            <a:off x="1066800" y="3352800"/>
            <a:ext cx="38862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6389" name="TextBox 16"/>
          <p:cNvSpPr txBox="1">
            <a:spLocks noChangeArrowheads="1"/>
          </p:cNvSpPr>
          <p:nvPr/>
        </p:nvSpPr>
        <p:spPr bwMode="auto">
          <a:xfrm>
            <a:off x="2095500" y="1711325"/>
            <a:ext cx="1828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An external material world </a:t>
            </a:r>
          </a:p>
        </p:txBody>
      </p:sp>
      <p:sp>
        <p:nvSpPr>
          <p:cNvPr id="16390" name="TextBox 17"/>
          <p:cNvSpPr txBox="1">
            <a:spLocks noChangeArrowheads="1"/>
          </p:cNvSpPr>
          <p:nvPr/>
        </p:nvSpPr>
        <p:spPr bwMode="auto">
          <a:xfrm>
            <a:off x="5334000" y="1895475"/>
            <a:ext cx="18288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Sense experience</a:t>
            </a:r>
          </a:p>
        </p:txBody>
      </p:sp>
      <p:sp>
        <p:nvSpPr>
          <p:cNvPr id="16391" name="TextBox 18"/>
          <p:cNvSpPr txBox="1">
            <a:spLocks noChangeArrowheads="1"/>
          </p:cNvSpPr>
          <p:nvPr/>
        </p:nvSpPr>
        <p:spPr bwMode="auto">
          <a:xfrm>
            <a:off x="1981200" y="4878388"/>
            <a:ext cx="2057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Natural law</a:t>
            </a:r>
          </a:p>
        </p:txBody>
      </p:sp>
      <p:sp>
        <p:nvSpPr>
          <p:cNvPr id="16392" name="TextBox 19"/>
          <p:cNvSpPr txBox="1">
            <a:spLocks noChangeArrowheads="1"/>
          </p:cNvSpPr>
          <p:nvPr/>
        </p:nvSpPr>
        <p:spPr bwMode="auto">
          <a:xfrm>
            <a:off x="5334000" y="4510088"/>
            <a:ext cx="1828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Both deductive and inductive</a:t>
            </a:r>
          </a:p>
        </p:txBody>
      </p:sp>
      <p:sp>
        <p:nvSpPr>
          <p:cNvPr id="23" name="TextBox 22"/>
          <p:cNvSpPr txBox="1"/>
          <p:nvPr/>
        </p:nvSpPr>
        <p:spPr>
          <a:xfrm rot="18925103">
            <a:off x="47625" y="1008063"/>
            <a:ext cx="2212975" cy="585787"/>
          </a:xfrm>
          <a:prstGeom prst="rect">
            <a:avLst/>
          </a:prstGeom>
          <a:noFill/>
        </p:spPr>
        <p:txBody>
          <a:bodyPr wrap="none">
            <a:spAutoFit/>
          </a:bodyPr>
          <a:lstStyle/>
          <a:p>
            <a:pPr algn="ctr">
              <a:defRPr/>
            </a:pPr>
            <a:r>
              <a:rPr lang="en-US" sz="3200" dirty="0">
                <a:solidFill>
                  <a:schemeClr val="bg1">
                    <a:lumMod val="50000"/>
                  </a:schemeClr>
                </a:solidFill>
                <a:latin typeface="Times"/>
                <a:cs typeface="Times"/>
              </a:rPr>
              <a:t>metaphysics</a:t>
            </a:r>
            <a:endParaRPr lang="en-US" dirty="0">
              <a:solidFill>
                <a:schemeClr val="bg1">
                  <a:lumMod val="50000"/>
                </a:schemeClr>
              </a:solidFill>
              <a:latin typeface="Times"/>
              <a:cs typeface="Times"/>
            </a:endParaRPr>
          </a:p>
        </p:txBody>
      </p:sp>
      <p:sp>
        <p:nvSpPr>
          <p:cNvPr id="16394" name="TextBox 23"/>
          <p:cNvSpPr txBox="1">
            <a:spLocks noChangeArrowheads="1"/>
          </p:cNvSpPr>
          <p:nvPr/>
        </p:nvSpPr>
        <p:spPr bwMode="auto">
          <a:xfrm rot="2561868">
            <a:off x="6732588" y="966788"/>
            <a:ext cx="23955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rgbClr val="7F7F7F"/>
                </a:solidFill>
              </a:rPr>
              <a:t>epistemology</a:t>
            </a:r>
            <a:endParaRPr lang="en-US">
              <a:solidFill>
                <a:srgbClr val="7F7F7F"/>
              </a:solidFill>
            </a:endParaRPr>
          </a:p>
        </p:txBody>
      </p:sp>
      <p:sp>
        <p:nvSpPr>
          <p:cNvPr id="16395" name="TextBox 24"/>
          <p:cNvSpPr txBox="1">
            <a:spLocks noChangeArrowheads="1"/>
          </p:cNvSpPr>
          <p:nvPr/>
        </p:nvSpPr>
        <p:spPr bwMode="auto">
          <a:xfrm rot="-2518146">
            <a:off x="7381875" y="5630863"/>
            <a:ext cx="100488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logic</a:t>
            </a:r>
            <a:endParaRPr lang="en-US">
              <a:solidFill>
                <a:srgbClr val="7F7F7F"/>
              </a:solidFill>
            </a:endParaRPr>
          </a:p>
        </p:txBody>
      </p:sp>
      <p:sp>
        <p:nvSpPr>
          <p:cNvPr id="16396" name="TextBox 25"/>
          <p:cNvSpPr txBox="1">
            <a:spLocks noChangeArrowheads="1"/>
          </p:cNvSpPr>
          <p:nvPr/>
        </p:nvSpPr>
        <p:spPr bwMode="auto">
          <a:xfrm rot="2737418">
            <a:off x="395288" y="5553075"/>
            <a:ext cx="162083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axiology</a:t>
            </a:r>
            <a:endParaRPr lang="en-US">
              <a:solidFill>
                <a:srgbClr val="7F7F7F"/>
              </a:solidFill>
            </a:endParaRPr>
          </a:p>
        </p:txBody>
      </p:sp>
      <p:sp>
        <p:nvSpPr>
          <p:cNvPr id="16397" name="Rectangle 2"/>
          <p:cNvSpPr txBox="1">
            <a:spLocks noChangeArrowheads="1"/>
          </p:cNvSpPr>
          <p:nvPr/>
        </p:nvSpPr>
        <p:spPr bwMode="auto">
          <a:xfrm>
            <a:off x="6858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400">
                <a:solidFill>
                  <a:schemeClr val="tx2"/>
                </a:solidFill>
              </a:rPr>
              <a:t>Realism</a:t>
            </a:r>
          </a:p>
        </p:txBody>
      </p:sp>
      <p:sp>
        <p:nvSpPr>
          <p:cNvPr id="2" name="TextBox 1"/>
          <p:cNvSpPr txBox="1"/>
          <p:nvPr/>
        </p:nvSpPr>
        <p:spPr>
          <a:xfrm>
            <a:off x="0" y="3"/>
            <a:ext cx="9144000" cy="8956297"/>
          </a:xfrm>
          <a:prstGeom prst="rect">
            <a:avLst/>
          </a:prstGeom>
          <a:solidFill>
            <a:schemeClr val="tx1">
              <a:alpha val="50000"/>
            </a:schemeClr>
          </a:solidFill>
        </p:spPr>
        <p:txBody>
          <a:bodyPr wrap="square" rtlCol="0">
            <a:spAutoFit/>
          </a:bodyPr>
          <a:lstStyle/>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r>
              <a:rPr lang="en-US" sz="4800" dirty="0">
                <a:solidFill>
                  <a:schemeClr val="bg1"/>
                </a:solidFill>
                <a:latin typeface="Times"/>
                <a:cs typeface="Times"/>
              </a:rPr>
              <a:t>Aristotle, Locke, Hume</a:t>
            </a: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p:txBody>
      </p:sp>
    </p:spTree>
    <p:extLst>
      <p:ext uri="{BB962C8B-B14F-4D97-AF65-F5344CB8AC3E}">
        <p14:creationId xmlns:p14="http://schemas.microsoft.com/office/powerpoint/2010/main" val="231249412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Oval 3"/>
          <p:cNvSpPr>
            <a:spLocks noChangeArrowheads="1"/>
          </p:cNvSpPr>
          <p:nvPr/>
        </p:nvSpPr>
        <p:spPr bwMode="auto">
          <a:xfrm>
            <a:off x="1066800" y="838200"/>
            <a:ext cx="38862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10" name="Oval 4"/>
          <p:cNvSpPr>
            <a:spLocks noChangeArrowheads="1"/>
          </p:cNvSpPr>
          <p:nvPr/>
        </p:nvSpPr>
        <p:spPr bwMode="auto">
          <a:xfrm>
            <a:off x="4267200" y="838200"/>
            <a:ext cx="39624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11" name="Oval 5"/>
          <p:cNvSpPr>
            <a:spLocks noChangeArrowheads="1"/>
          </p:cNvSpPr>
          <p:nvPr/>
        </p:nvSpPr>
        <p:spPr bwMode="auto">
          <a:xfrm>
            <a:off x="4267200" y="3352800"/>
            <a:ext cx="39624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12" name="Oval 6"/>
          <p:cNvSpPr>
            <a:spLocks noChangeArrowheads="1"/>
          </p:cNvSpPr>
          <p:nvPr/>
        </p:nvSpPr>
        <p:spPr bwMode="auto">
          <a:xfrm>
            <a:off x="1066800" y="3352800"/>
            <a:ext cx="3886200" cy="3048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7413" name="TextBox 16"/>
          <p:cNvSpPr txBox="1">
            <a:spLocks noChangeArrowheads="1"/>
          </p:cNvSpPr>
          <p:nvPr/>
        </p:nvSpPr>
        <p:spPr bwMode="auto">
          <a:xfrm>
            <a:off x="2095500" y="1401763"/>
            <a:ext cx="18288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Interaction of an individual with the world</a:t>
            </a:r>
          </a:p>
        </p:txBody>
      </p:sp>
      <p:sp>
        <p:nvSpPr>
          <p:cNvPr id="17414" name="TextBox 17"/>
          <p:cNvSpPr txBox="1">
            <a:spLocks noChangeArrowheads="1"/>
          </p:cNvSpPr>
          <p:nvPr/>
        </p:nvSpPr>
        <p:spPr bwMode="auto">
          <a:xfrm>
            <a:off x="5334000" y="1587500"/>
            <a:ext cx="1828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Constant examination of change</a:t>
            </a:r>
          </a:p>
        </p:txBody>
      </p:sp>
      <p:sp>
        <p:nvSpPr>
          <p:cNvPr id="17415" name="TextBox 18"/>
          <p:cNvSpPr txBox="1">
            <a:spLocks noChangeArrowheads="1"/>
          </p:cNvSpPr>
          <p:nvPr/>
        </p:nvSpPr>
        <p:spPr bwMode="auto">
          <a:xfrm>
            <a:off x="1981200" y="4579938"/>
            <a:ext cx="20574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Relative and situational</a:t>
            </a:r>
          </a:p>
        </p:txBody>
      </p:sp>
      <p:sp>
        <p:nvSpPr>
          <p:cNvPr id="17416" name="TextBox 19"/>
          <p:cNvSpPr txBox="1">
            <a:spLocks noChangeArrowheads="1"/>
          </p:cNvSpPr>
          <p:nvPr/>
        </p:nvSpPr>
        <p:spPr bwMode="auto">
          <a:xfrm>
            <a:off x="5334000" y="4694238"/>
            <a:ext cx="1828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Inductive</a:t>
            </a:r>
          </a:p>
        </p:txBody>
      </p:sp>
      <p:sp>
        <p:nvSpPr>
          <p:cNvPr id="23" name="TextBox 22"/>
          <p:cNvSpPr txBox="1"/>
          <p:nvPr/>
        </p:nvSpPr>
        <p:spPr>
          <a:xfrm rot="18925103">
            <a:off x="47625" y="1008063"/>
            <a:ext cx="2212975" cy="585787"/>
          </a:xfrm>
          <a:prstGeom prst="rect">
            <a:avLst/>
          </a:prstGeom>
          <a:noFill/>
        </p:spPr>
        <p:txBody>
          <a:bodyPr wrap="none">
            <a:spAutoFit/>
          </a:bodyPr>
          <a:lstStyle/>
          <a:p>
            <a:pPr algn="ctr">
              <a:defRPr/>
            </a:pPr>
            <a:r>
              <a:rPr lang="en-US" sz="3200" dirty="0">
                <a:solidFill>
                  <a:schemeClr val="bg1">
                    <a:lumMod val="50000"/>
                  </a:schemeClr>
                </a:solidFill>
                <a:latin typeface="Times"/>
                <a:cs typeface="Times"/>
              </a:rPr>
              <a:t>metaphysics</a:t>
            </a:r>
            <a:endParaRPr lang="en-US" dirty="0">
              <a:solidFill>
                <a:schemeClr val="bg1">
                  <a:lumMod val="50000"/>
                </a:schemeClr>
              </a:solidFill>
              <a:latin typeface="Times"/>
              <a:cs typeface="Times"/>
            </a:endParaRPr>
          </a:p>
        </p:txBody>
      </p:sp>
      <p:sp>
        <p:nvSpPr>
          <p:cNvPr id="17418" name="TextBox 23"/>
          <p:cNvSpPr txBox="1">
            <a:spLocks noChangeArrowheads="1"/>
          </p:cNvSpPr>
          <p:nvPr/>
        </p:nvSpPr>
        <p:spPr bwMode="auto">
          <a:xfrm rot="2561868">
            <a:off x="6732588" y="966788"/>
            <a:ext cx="23955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rgbClr val="7F7F7F"/>
                </a:solidFill>
              </a:rPr>
              <a:t>epistemology</a:t>
            </a:r>
            <a:endParaRPr lang="en-US">
              <a:solidFill>
                <a:srgbClr val="7F7F7F"/>
              </a:solidFill>
            </a:endParaRPr>
          </a:p>
        </p:txBody>
      </p:sp>
      <p:sp>
        <p:nvSpPr>
          <p:cNvPr id="17419" name="TextBox 24"/>
          <p:cNvSpPr txBox="1">
            <a:spLocks noChangeArrowheads="1"/>
          </p:cNvSpPr>
          <p:nvPr/>
        </p:nvSpPr>
        <p:spPr bwMode="auto">
          <a:xfrm rot="-2518146">
            <a:off x="7381875" y="5630863"/>
            <a:ext cx="100488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logic</a:t>
            </a:r>
            <a:endParaRPr lang="en-US">
              <a:solidFill>
                <a:srgbClr val="7F7F7F"/>
              </a:solidFill>
            </a:endParaRPr>
          </a:p>
        </p:txBody>
      </p:sp>
      <p:sp>
        <p:nvSpPr>
          <p:cNvPr id="17420" name="TextBox 25"/>
          <p:cNvSpPr txBox="1">
            <a:spLocks noChangeArrowheads="1"/>
          </p:cNvSpPr>
          <p:nvPr/>
        </p:nvSpPr>
        <p:spPr bwMode="auto">
          <a:xfrm rot="2737418">
            <a:off x="395288" y="5553075"/>
            <a:ext cx="162083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axiology</a:t>
            </a:r>
            <a:endParaRPr lang="en-US">
              <a:solidFill>
                <a:srgbClr val="7F7F7F"/>
              </a:solidFill>
            </a:endParaRPr>
          </a:p>
        </p:txBody>
      </p:sp>
      <p:sp>
        <p:nvSpPr>
          <p:cNvPr id="17421" name="Rectangle 2"/>
          <p:cNvSpPr txBox="1">
            <a:spLocks noChangeArrowheads="1"/>
          </p:cNvSpPr>
          <p:nvPr/>
        </p:nvSpPr>
        <p:spPr bwMode="auto">
          <a:xfrm>
            <a:off x="6858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400">
                <a:solidFill>
                  <a:schemeClr val="tx2"/>
                </a:solidFill>
              </a:rPr>
              <a:t>Pragmatism</a:t>
            </a:r>
          </a:p>
        </p:txBody>
      </p:sp>
      <p:sp>
        <p:nvSpPr>
          <p:cNvPr id="15" name="TextBox 14"/>
          <p:cNvSpPr txBox="1"/>
          <p:nvPr/>
        </p:nvSpPr>
        <p:spPr>
          <a:xfrm>
            <a:off x="0" y="3"/>
            <a:ext cx="9144000" cy="8956297"/>
          </a:xfrm>
          <a:prstGeom prst="rect">
            <a:avLst/>
          </a:prstGeom>
          <a:solidFill>
            <a:schemeClr val="tx1">
              <a:alpha val="50000"/>
            </a:schemeClr>
          </a:solidFill>
        </p:spPr>
        <p:txBody>
          <a:bodyPr wrap="square" rtlCol="0">
            <a:spAutoFit/>
          </a:bodyPr>
          <a:lstStyle/>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r>
              <a:rPr lang="en-US" sz="4800" dirty="0">
                <a:solidFill>
                  <a:schemeClr val="bg1"/>
                </a:solidFill>
                <a:latin typeface="Times"/>
                <a:cs typeface="Times"/>
              </a:rPr>
              <a:t>Pierce, Dewey, James </a:t>
            </a: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p:txBody>
      </p:sp>
    </p:spTree>
    <p:extLst>
      <p:ext uri="{BB962C8B-B14F-4D97-AF65-F5344CB8AC3E}">
        <p14:creationId xmlns:p14="http://schemas.microsoft.com/office/powerpoint/2010/main" val="13048832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1066800" y="838200"/>
            <a:ext cx="3886200" cy="3048000"/>
          </a:xfrm>
          <a:prstGeom prst="ellipse">
            <a:avLst/>
          </a:prstGeom>
          <a:noFill/>
          <a:ln w="9525" cap="flat" cmpd="sng" algn="ctr">
            <a:solidFill>
              <a:schemeClr val="bg1">
                <a:lumMod val="75000"/>
              </a:schemeClr>
            </a:solidFill>
            <a:prstDash val="solid"/>
            <a:round/>
            <a:headEnd type="none" w="med" len="med"/>
            <a:tailEnd type="none" w="med" len="med"/>
          </a:ln>
          <a:effectLst/>
        </p:spPr>
        <p:txBody>
          <a:bodyPr/>
          <a:lstStyle/>
          <a:p>
            <a:pPr>
              <a:defRPr/>
            </a:pPr>
            <a:endParaRPr lang="en-US">
              <a:solidFill>
                <a:srgbClr val="7F7F7F"/>
              </a:solidFill>
              <a:cs typeface="+mn-cs"/>
            </a:endParaRPr>
          </a:p>
        </p:txBody>
      </p:sp>
      <p:sp>
        <p:nvSpPr>
          <p:cNvPr id="5" name="Oval 4"/>
          <p:cNvSpPr/>
          <p:nvPr/>
        </p:nvSpPr>
        <p:spPr bwMode="auto">
          <a:xfrm>
            <a:off x="4267200" y="838200"/>
            <a:ext cx="3962400" cy="3048000"/>
          </a:xfrm>
          <a:prstGeom prst="ellipse">
            <a:avLst/>
          </a:prstGeom>
          <a:noFill/>
          <a:ln w="9525" cap="flat" cmpd="sng" algn="ctr">
            <a:solidFill>
              <a:schemeClr val="bg1">
                <a:lumMod val="75000"/>
              </a:schemeClr>
            </a:solidFill>
            <a:prstDash val="solid"/>
            <a:round/>
            <a:headEnd type="none" w="med" len="med"/>
            <a:tailEnd type="none" w="med" len="med"/>
          </a:ln>
          <a:effectLst/>
        </p:spPr>
        <p:txBody>
          <a:bodyPr/>
          <a:lstStyle/>
          <a:p>
            <a:pPr>
              <a:defRPr/>
            </a:pPr>
            <a:endParaRPr lang="en-US">
              <a:solidFill>
                <a:srgbClr val="7F7F7F"/>
              </a:solidFill>
              <a:cs typeface="+mn-cs"/>
            </a:endParaRPr>
          </a:p>
        </p:txBody>
      </p:sp>
      <p:sp>
        <p:nvSpPr>
          <p:cNvPr id="6" name="Oval 5"/>
          <p:cNvSpPr/>
          <p:nvPr/>
        </p:nvSpPr>
        <p:spPr bwMode="auto">
          <a:xfrm>
            <a:off x="4267200" y="3352800"/>
            <a:ext cx="3962400" cy="3048000"/>
          </a:xfrm>
          <a:prstGeom prst="ellipse">
            <a:avLst/>
          </a:prstGeom>
          <a:noFill/>
          <a:ln w="9525" cap="flat" cmpd="sng" algn="ctr">
            <a:solidFill>
              <a:schemeClr val="bg1">
                <a:lumMod val="75000"/>
              </a:schemeClr>
            </a:solidFill>
            <a:prstDash val="solid"/>
            <a:round/>
            <a:headEnd type="none" w="med" len="med"/>
            <a:tailEnd type="none" w="med" len="med"/>
          </a:ln>
          <a:effectLst/>
        </p:spPr>
        <p:txBody>
          <a:bodyPr/>
          <a:lstStyle/>
          <a:p>
            <a:pPr>
              <a:defRPr/>
            </a:pPr>
            <a:endParaRPr lang="en-US">
              <a:solidFill>
                <a:srgbClr val="7F7F7F"/>
              </a:solidFill>
              <a:cs typeface="+mn-cs"/>
            </a:endParaRPr>
          </a:p>
        </p:txBody>
      </p:sp>
      <p:sp>
        <p:nvSpPr>
          <p:cNvPr id="7" name="Oval 6"/>
          <p:cNvSpPr/>
          <p:nvPr/>
        </p:nvSpPr>
        <p:spPr bwMode="auto">
          <a:xfrm>
            <a:off x="1066800" y="3352800"/>
            <a:ext cx="3886200" cy="3048000"/>
          </a:xfrm>
          <a:prstGeom prst="ellipse">
            <a:avLst/>
          </a:prstGeom>
          <a:noFill/>
          <a:ln w="9525" cap="flat" cmpd="sng" algn="ctr">
            <a:solidFill>
              <a:schemeClr val="bg1">
                <a:lumMod val="75000"/>
              </a:schemeClr>
            </a:solidFill>
            <a:prstDash val="solid"/>
            <a:round/>
            <a:headEnd type="none" w="med" len="med"/>
            <a:tailEnd type="none" w="med" len="med"/>
          </a:ln>
          <a:effectLst/>
        </p:spPr>
        <p:txBody>
          <a:bodyPr/>
          <a:lstStyle/>
          <a:p>
            <a:pPr>
              <a:defRPr/>
            </a:pPr>
            <a:endParaRPr lang="en-US">
              <a:solidFill>
                <a:srgbClr val="7F7F7F"/>
              </a:solidFill>
              <a:cs typeface="+mn-cs"/>
            </a:endParaRPr>
          </a:p>
        </p:txBody>
      </p:sp>
      <p:sp>
        <p:nvSpPr>
          <p:cNvPr id="18437" name="TextBox 16"/>
          <p:cNvSpPr txBox="1">
            <a:spLocks noChangeArrowheads="1"/>
          </p:cNvSpPr>
          <p:nvPr/>
        </p:nvSpPr>
        <p:spPr bwMode="auto">
          <a:xfrm>
            <a:off x="2133600" y="2598738"/>
            <a:ext cx="49911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Human being as creator of </a:t>
            </a:r>
            <a:br>
              <a:rPr lang="en-US"/>
            </a:br>
            <a:r>
              <a:rPr lang="en-US"/>
              <a:t>his or her own existence</a:t>
            </a:r>
          </a:p>
        </p:txBody>
      </p:sp>
      <p:sp>
        <p:nvSpPr>
          <p:cNvPr id="23" name="TextBox 22"/>
          <p:cNvSpPr txBox="1"/>
          <p:nvPr/>
        </p:nvSpPr>
        <p:spPr>
          <a:xfrm rot="18925103">
            <a:off x="47625" y="1008063"/>
            <a:ext cx="2212975" cy="585787"/>
          </a:xfrm>
          <a:prstGeom prst="rect">
            <a:avLst/>
          </a:prstGeom>
          <a:noFill/>
        </p:spPr>
        <p:txBody>
          <a:bodyPr wrap="none">
            <a:spAutoFit/>
          </a:bodyPr>
          <a:lstStyle/>
          <a:p>
            <a:pPr algn="ctr">
              <a:defRPr/>
            </a:pPr>
            <a:r>
              <a:rPr lang="en-US" sz="3200" dirty="0">
                <a:solidFill>
                  <a:schemeClr val="bg1">
                    <a:lumMod val="50000"/>
                  </a:schemeClr>
                </a:solidFill>
                <a:latin typeface="Times"/>
                <a:cs typeface="Times"/>
              </a:rPr>
              <a:t>metaphysics</a:t>
            </a:r>
            <a:endParaRPr lang="en-US" dirty="0">
              <a:solidFill>
                <a:schemeClr val="bg1">
                  <a:lumMod val="50000"/>
                </a:schemeClr>
              </a:solidFill>
              <a:latin typeface="Times"/>
              <a:cs typeface="Times"/>
            </a:endParaRPr>
          </a:p>
        </p:txBody>
      </p:sp>
      <p:sp>
        <p:nvSpPr>
          <p:cNvPr id="18439" name="TextBox 23"/>
          <p:cNvSpPr txBox="1">
            <a:spLocks noChangeArrowheads="1"/>
          </p:cNvSpPr>
          <p:nvPr/>
        </p:nvSpPr>
        <p:spPr bwMode="auto">
          <a:xfrm rot="2561868">
            <a:off x="6732588" y="966788"/>
            <a:ext cx="239553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3200">
                <a:solidFill>
                  <a:srgbClr val="7F7F7F"/>
                </a:solidFill>
              </a:rPr>
              <a:t>epistemology</a:t>
            </a:r>
            <a:endParaRPr lang="en-US">
              <a:solidFill>
                <a:srgbClr val="7F7F7F"/>
              </a:solidFill>
            </a:endParaRPr>
          </a:p>
        </p:txBody>
      </p:sp>
      <p:sp>
        <p:nvSpPr>
          <p:cNvPr id="18440" name="TextBox 24"/>
          <p:cNvSpPr txBox="1">
            <a:spLocks noChangeArrowheads="1"/>
          </p:cNvSpPr>
          <p:nvPr/>
        </p:nvSpPr>
        <p:spPr bwMode="auto">
          <a:xfrm rot="-2518146">
            <a:off x="7381875" y="5630863"/>
            <a:ext cx="100488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logic</a:t>
            </a:r>
            <a:endParaRPr lang="en-US">
              <a:solidFill>
                <a:srgbClr val="7F7F7F"/>
              </a:solidFill>
            </a:endParaRPr>
          </a:p>
        </p:txBody>
      </p:sp>
      <p:sp>
        <p:nvSpPr>
          <p:cNvPr id="18441" name="TextBox 25"/>
          <p:cNvSpPr txBox="1">
            <a:spLocks noChangeArrowheads="1"/>
          </p:cNvSpPr>
          <p:nvPr/>
        </p:nvSpPr>
        <p:spPr bwMode="auto">
          <a:xfrm rot="2737418">
            <a:off x="395288" y="5553075"/>
            <a:ext cx="162083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a:solidFill>
                  <a:srgbClr val="7F7F7F"/>
                </a:solidFill>
              </a:rPr>
              <a:t>axiology</a:t>
            </a:r>
            <a:endParaRPr lang="en-US">
              <a:solidFill>
                <a:srgbClr val="7F7F7F"/>
              </a:solidFill>
            </a:endParaRPr>
          </a:p>
        </p:txBody>
      </p:sp>
      <p:sp>
        <p:nvSpPr>
          <p:cNvPr id="18442" name="Rectangle 2"/>
          <p:cNvSpPr txBox="1">
            <a:spLocks noChangeArrowheads="1"/>
          </p:cNvSpPr>
          <p:nvPr/>
        </p:nvSpPr>
        <p:spPr bwMode="auto">
          <a:xfrm>
            <a:off x="685800" y="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4400">
                <a:solidFill>
                  <a:schemeClr val="tx2"/>
                </a:solidFill>
              </a:rPr>
              <a:t>Existentialism</a:t>
            </a:r>
          </a:p>
        </p:txBody>
      </p:sp>
      <p:sp>
        <p:nvSpPr>
          <p:cNvPr id="18443" name="TextBox 14"/>
          <p:cNvSpPr txBox="1">
            <a:spLocks noChangeArrowheads="1"/>
          </p:cNvSpPr>
          <p:nvPr/>
        </p:nvSpPr>
        <p:spPr bwMode="auto">
          <a:xfrm>
            <a:off x="2133600" y="3810000"/>
            <a:ext cx="49911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Total freedom of choice and </a:t>
            </a:r>
            <a:br>
              <a:rPr lang="en-US"/>
            </a:br>
            <a:r>
              <a:rPr lang="en-US"/>
              <a:t>total responsibility for choices</a:t>
            </a:r>
          </a:p>
        </p:txBody>
      </p:sp>
      <p:sp>
        <p:nvSpPr>
          <p:cNvPr id="13" name="TextBox 12"/>
          <p:cNvSpPr txBox="1"/>
          <p:nvPr/>
        </p:nvSpPr>
        <p:spPr>
          <a:xfrm>
            <a:off x="0" y="3"/>
            <a:ext cx="9144000" cy="8956297"/>
          </a:xfrm>
          <a:prstGeom prst="rect">
            <a:avLst/>
          </a:prstGeom>
          <a:solidFill>
            <a:schemeClr val="tx1">
              <a:alpha val="50000"/>
            </a:schemeClr>
          </a:solidFill>
        </p:spPr>
        <p:txBody>
          <a:bodyPr wrap="square" rtlCol="0">
            <a:spAutoFit/>
          </a:bodyPr>
          <a:lstStyle/>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r>
              <a:rPr lang="en-US" sz="4800" dirty="0">
                <a:solidFill>
                  <a:schemeClr val="bg1"/>
                </a:solidFill>
                <a:latin typeface="Times"/>
                <a:cs typeface="Times"/>
              </a:rPr>
              <a:t>Kierkegaard, Nietzsche, Sartre</a:t>
            </a: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a:p>
            <a:pPr algn="ctr"/>
            <a:endParaRPr lang="en-US" sz="4800" dirty="0">
              <a:solidFill>
                <a:schemeClr val="bg1"/>
              </a:solidFill>
              <a:latin typeface="Times"/>
              <a:cs typeface="Times"/>
            </a:endParaRPr>
          </a:p>
        </p:txBody>
      </p:sp>
    </p:spTree>
    <p:extLst>
      <p:ext uri="{BB962C8B-B14F-4D97-AF65-F5344CB8AC3E}">
        <p14:creationId xmlns:p14="http://schemas.microsoft.com/office/powerpoint/2010/main" val="18718101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Validity</a:t>
            </a:r>
          </a:p>
        </p:txBody>
      </p:sp>
      <p:sp>
        <p:nvSpPr>
          <p:cNvPr id="3" name="Content Placeholder 2"/>
          <p:cNvSpPr>
            <a:spLocks noGrp="1"/>
          </p:cNvSpPr>
          <p:nvPr>
            <p:ph type="subTitle" idx="1"/>
          </p:nvPr>
        </p:nvSpPr>
        <p:spPr/>
        <p:txBody>
          <a:bodyPr/>
          <a:lstStyle/>
          <a:p>
            <a:r>
              <a:rPr lang="en-US" dirty="0">
                <a:solidFill>
                  <a:schemeClr val="tx1"/>
                </a:solidFill>
              </a:rPr>
              <a:t>When is research valid?</a:t>
            </a:r>
          </a:p>
        </p:txBody>
      </p:sp>
    </p:spTree>
    <p:extLst>
      <p:ext uri="{BB962C8B-B14F-4D97-AF65-F5344CB8AC3E}">
        <p14:creationId xmlns:p14="http://schemas.microsoft.com/office/powerpoint/2010/main" val="3301973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2466</TotalTime>
  <Words>1348</Words>
  <Application>Microsoft Macintosh PowerPoint</Application>
  <PresentationFormat>On-screen Show (4:3)</PresentationFormat>
  <Paragraphs>289</Paragraphs>
  <Slides>46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ＭＳ Ｐゴシック</vt:lpstr>
      <vt:lpstr>Arial</vt:lpstr>
      <vt:lpstr>Calibri</vt:lpstr>
      <vt:lpstr>Times</vt:lpstr>
      <vt:lpstr>Office Theme</vt:lpstr>
      <vt:lpstr>A Brief Foray Into Philosophy</vt:lpstr>
      <vt:lpstr>Philosophy Terminology</vt:lpstr>
      <vt:lpstr>PowerPoint Presentation</vt:lpstr>
      <vt:lpstr>PowerPoint Presentation</vt:lpstr>
      <vt:lpstr>PowerPoint Presentation</vt:lpstr>
      <vt:lpstr>PowerPoint Presentation</vt:lpstr>
      <vt:lpstr>PowerPoint Presentation</vt:lpstr>
      <vt:lpstr>PowerPoint Presentation</vt:lpstr>
      <vt:lpstr>Validity</vt:lpstr>
      <vt:lpstr>Validity</vt:lpstr>
      <vt:lpstr>Validity</vt:lpstr>
      <vt:lpstr>Research</vt:lpstr>
      <vt:lpstr>Empiricism</vt:lpstr>
      <vt:lpstr>Rules of Research</vt:lpstr>
      <vt:lpstr>Positivism</vt:lpstr>
      <vt:lpstr>Philosophy of Positivism</vt:lpstr>
      <vt:lpstr>The Critique of Positivism</vt:lpstr>
      <vt:lpstr>Post-Positivism</vt:lpstr>
      <vt:lpstr>Philosophical Research Validity</vt:lpstr>
      <vt:lpstr>Subjectivity, Positionality,  and Reflexivity</vt:lpstr>
      <vt:lpstr>PowerPoint Presentation</vt:lpstr>
      <vt:lpstr>Research</vt:lpstr>
      <vt:lpstr>PowerPoint Presentation</vt:lpstr>
      <vt:lpstr>PowerPoint Presentation</vt:lpstr>
      <vt:lpstr>PowerPoint Presentation</vt:lpstr>
      <vt:lpstr>Research</vt:lpstr>
      <vt:lpstr>Subjectivity</vt:lpstr>
      <vt:lpstr>Subjectivity</vt:lpstr>
      <vt:lpstr>Positionality</vt:lpstr>
      <vt:lpstr>The Influence of Positionality</vt:lpstr>
      <vt:lpstr>Reflexivity</vt:lpstr>
      <vt:lpstr>Reflexivity</vt:lpstr>
      <vt:lpstr>PowerPoint Presentation</vt:lpstr>
      <vt:lpstr>Qualitative Interpretive Frameworks</vt:lpstr>
      <vt:lpstr>Why This Is Important</vt:lpstr>
      <vt:lpstr>John Creswell</vt:lpstr>
      <vt:lpstr>Creswell’s 5 Methods</vt:lpstr>
      <vt:lpstr>Narrative Research</vt:lpstr>
      <vt:lpstr>Phenomenological Research</vt:lpstr>
      <vt:lpstr>Grounded Theory Research</vt:lpstr>
      <vt:lpstr>Ethnographic Research</vt:lpstr>
      <vt:lpstr>Case Study Research</vt:lpstr>
      <vt:lpstr>How about pragmatism  and critical theory?</vt:lpstr>
      <vt:lpstr>A few other thoughts …</vt:lpstr>
      <vt:lpstr>Creswell’s General Thoughts  About Qualitative Research</vt:lpstr>
      <vt:lpstr>Creswell’s Process</vt:lpstr>
    </vt:vector>
  </TitlesOfParts>
  <Manager/>
  <Company>University of Portland</Company>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Jim Carroll</dc:creator>
  <cp:keywords/>
  <dc:description/>
  <cp:lastModifiedBy>James Carroll</cp:lastModifiedBy>
  <cp:revision>53</cp:revision>
  <dcterms:created xsi:type="dcterms:W3CDTF">2015-08-16T00:37:51Z</dcterms:created>
  <dcterms:modified xsi:type="dcterms:W3CDTF">2018-06-11T20:19:53Z</dcterms:modified>
  <cp:category/>
</cp:coreProperties>
</file>